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2" r:id="rId5"/>
    <p:sldId id="267" r:id="rId6"/>
    <p:sldId id="261" r:id="rId7"/>
    <p:sldId id="264" r:id="rId8"/>
    <p:sldId id="268" r:id="rId9"/>
    <p:sldId id="266" r:id="rId10"/>
    <p:sldId id="265" r:id="rId11"/>
    <p:sldId id="275" r:id="rId12"/>
    <p:sldId id="259" r:id="rId13"/>
    <p:sldId id="271" r:id="rId14"/>
    <p:sldId id="272" r:id="rId15"/>
    <p:sldId id="274" r:id="rId16"/>
    <p:sldId id="273" r:id="rId17"/>
    <p:sldId id="269" r:id="rId18"/>
    <p:sldId id="270" r:id="rId19"/>
    <p:sldId id="260" r:id="rId20"/>
    <p:sldId id="276" r:id="rId21"/>
    <p:sldId id="277" r:id="rId22"/>
    <p:sldId id="288" r:id="rId23"/>
    <p:sldId id="283" r:id="rId24"/>
    <p:sldId id="285" r:id="rId25"/>
    <p:sldId id="286" r:id="rId26"/>
    <p:sldId id="287" r:id="rId27"/>
    <p:sldId id="284" r:id="rId28"/>
    <p:sldId id="290" r:id="rId29"/>
    <p:sldId id="291" r:id="rId30"/>
    <p:sldId id="292" r:id="rId31"/>
    <p:sldId id="293" r:id="rId32"/>
    <p:sldId id="280" r:id="rId33"/>
    <p:sldId id="294" r:id="rId34"/>
    <p:sldId id="282" r:id="rId35"/>
    <p:sldId id="281" r:id="rId36"/>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FD257D-0AAA-40D8-913A-7C884B950517}">
          <p14:sldIdLst>
            <p14:sldId id="256"/>
            <p14:sldId id="257"/>
            <p14:sldId id="258"/>
            <p14:sldId id="262"/>
            <p14:sldId id="267"/>
            <p14:sldId id="261"/>
            <p14:sldId id="264"/>
            <p14:sldId id="268"/>
            <p14:sldId id="266"/>
            <p14:sldId id="265"/>
            <p14:sldId id="275"/>
            <p14:sldId id="259"/>
            <p14:sldId id="271"/>
            <p14:sldId id="272"/>
            <p14:sldId id="274"/>
            <p14:sldId id="273"/>
            <p14:sldId id="269"/>
            <p14:sldId id="270"/>
            <p14:sldId id="260"/>
            <p14:sldId id="276"/>
            <p14:sldId id="277"/>
            <p14:sldId id="288"/>
            <p14:sldId id="283"/>
            <p14:sldId id="285"/>
            <p14:sldId id="286"/>
            <p14:sldId id="287"/>
            <p14:sldId id="284"/>
            <p14:sldId id="290"/>
            <p14:sldId id="291"/>
            <p14:sldId id="292"/>
            <p14:sldId id="293"/>
            <p14:sldId id="280"/>
            <p14:sldId id="294"/>
            <p14:sldId id="282"/>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1" y="-33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84C63-9EA7-42B1-9ACC-3AB31E462CA6}" type="datetimeFigureOut">
              <a:rPr lang="ko-KR" altLang="en-US" smtClean="0"/>
              <a:t>2012-11-03</a:t>
            </a:fld>
            <a:endParaRPr lang="ko-KR"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44D9A-FA74-4DB7-907A-292C13DDE9B8}" type="slidenum">
              <a:rPr lang="ko-KR" altLang="en-US" smtClean="0"/>
              <a:t>‹#›</a:t>
            </a:fld>
            <a:endParaRPr lang="ko-KR" altLang="en-US"/>
          </a:p>
        </p:txBody>
      </p:sp>
    </p:spTree>
    <p:extLst>
      <p:ext uri="{BB962C8B-B14F-4D97-AF65-F5344CB8AC3E}">
        <p14:creationId xmlns:p14="http://schemas.microsoft.com/office/powerpoint/2010/main" val="88452756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cd.coe.int/ViewDoc.jsp?id=1377737&amp;Site=CM&amp;BackColorInternet=9999CC&amp;BackColorIntranet=FFBB55&amp;BackColorLogged=FFAC7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cd.coe.int/ViewDoc.jsp?id=1377737&amp;Site=CM&amp;BackColorInternet=9999CC&amp;BackColorIntranet=FFBB55&amp;BackColorLogged=FFAC7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dirty="0" smtClean="0"/>
          </a:p>
        </p:txBody>
      </p:sp>
      <p:sp>
        <p:nvSpPr>
          <p:cNvPr id="4" name="Slide Number Placeholder 3"/>
          <p:cNvSpPr>
            <a:spLocks noGrp="1"/>
          </p:cNvSpPr>
          <p:nvPr>
            <p:ph type="sldNum" sz="quarter" idx="10"/>
          </p:nvPr>
        </p:nvSpPr>
        <p:spPr/>
        <p:txBody>
          <a:bodyPr/>
          <a:lstStyle/>
          <a:p>
            <a:fld id="{642161F5-7C04-48FC-A34A-3DDDB5240527}" type="slidenum">
              <a:rPr lang="ko-KR" altLang="en-US" smtClean="0"/>
              <a:t>22</a:t>
            </a:fld>
            <a:endParaRPr lang="ko-KR" altLang="en-US"/>
          </a:p>
        </p:txBody>
      </p:sp>
      <p:sp>
        <p:nvSpPr>
          <p:cNvPr id="5" name="Header Placeholder 4"/>
          <p:cNvSpPr>
            <a:spLocks noGrp="1"/>
          </p:cNvSpPr>
          <p:nvPr>
            <p:ph type="hdr" sz="quarter" idx="11"/>
          </p:nvPr>
        </p:nvSpPr>
        <p:spPr/>
        <p:txBody>
          <a:bodyPr/>
          <a:lstStyle/>
          <a:p>
            <a:r>
              <a:rPr lang="ko-KR" altLang="en-US" smtClean="0"/>
              <a:t>외국의  공공정보공개</a:t>
            </a:r>
            <a:endParaRPr lang="ko-KR" altLang="en-US"/>
          </a:p>
        </p:txBody>
      </p:sp>
    </p:spTree>
    <p:extLst>
      <p:ext uri="{BB962C8B-B14F-4D97-AF65-F5344CB8AC3E}">
        <p14:creationId xmlns:p14="http://schemas.microsoft.com/office/powerpoint/2010/main" val="101026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642161F5-7C04-48FC-A34A-3DDDB5240527}" type="slidenum">
              <a:rPr lang="ko-KR" altLang="en-US" smtClean="0"/>
              <a:t>23</a:t>
            </a:fld>
            <a:endParaRPr lang="ko-KR" altLang="en-US"/>
          </a:p>
        </p:txBody>
      </p:sp>
      <p:sp>
        <p:nvSpPr>
          <p:cNvPr id="5" name="Header Placeholder 4"/>
          <p:cNvSpPr>
            <a:spLocks noGrp="1"/>
          </p:cNvSpPr>
          <p:nvPr>
            <p:ph type="hdr" sz="quarter" idx="11"/>
          </p:nvPr>
        </p:nvSpPr>
        <p:spPr/>
        <p:txBody>
          <a:bodyPr/>
          <a:lstStyle/>
          <a:p>
            <a:r>
              <a:rPr lang="ko-KR" altLang="en-US" smtClean="0"/>
              <a:t>외국의  공공정보공개</a:t>
            </a:r>
            <a:endParaRPr lang="ko-KR" altLang="en-US"/>
          </a:p>
        </p:txBody>
      </p:sp>
    </p:spTree>
    <p:extLst>
      <p:ext uri="{BB962C8B-B14F-4D97-AF65-F5344CB8AC3E}">
        <p14:creationId xmlns:p14="http://schemas.microsoft.com/office/powerpoint/2010/main" val="101026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b="0" i="0" kern="1200" dirty="0" smtClean="0">
                <a:solidFill>
                  <a:schemeClr val="tx1"/>
                </a:solidFill>
                <a:effectLst/>
                <a:latin typeface="+mn-lt"/>
                <a:ea typeface="+mn-ea"/>
                <a:cs typeface="+mn-cs"/>
              </a:rPr>
              <a:t>The </a:t>
            </a:r>
            <a:r>
              <a:rPr lang="en-US" altLang="ko-KR" sz="1200" b="0" i="0" u="none" strike="noStrike" kern="1200" dirty="0" smtClean="0">
                <a:solidFill>
                  <a:schemeClr val="tx1"/>
                </a:solidFill>
                <a:effectLst/>
                <a:latin typeface="+mn-lt"/>
                <a:ea typeface="+mn-ea"/>
                <a:cs typeface="+mn-cs"/>
                <a:hlinkClick r:id="rId3"/>
              </a:rPr>
              <a:t>Council of Europe Convention on Access to Official Documents</a:t>
            </a:r>
            <a:r>
              <a:rPr lang="en-US" altLang="ko-KR" sz="1200" b="0" i="0" kern="1200" dirty="0" smtClean="0">
                <a:solidFill>
                  <a:schemeClr val="tx1"/>
                </a:solidFill>
                <a:effectLst/>
                <a:latin typeface="+mn-lt"/>
                <a:ea typeface="+mn-ea"/>
                <a:cs typeface="+mn-cs"/>
              </a:rPr>
              <a:t>, adopted by the Committee of Ministers of the Council of Europe on November 27, 2008 provides in </a:t>
            </a:r>
            <a:r>
              <a:rPr lang="en-US" altLang="ko-KR" sz="1200" b="0" i="0" kern="1200" dirty="0" err="1" smtClean="0">
                <a:solidFill>
                  <a:schemeClr val="tx1"/>
                </a:solidFill>
                <a:effectLst/>
                <a:latin typeface="+mn-lt"/>
                <a:ea typeface="+mn-ea"/>
                <a:cs typeface="+mn-cs"/>
              </a:rPr>
              <a:t>preambular</a:t>
            </a:r>
            <a:r>
              <a:rPr lang="en-US" altLang="ko-KR" sz="1200" b="0" i="0" kern="1200" dirty="0" smtClean="0">
                <a:solidFill>
                  <a:schemeClr val="tx1"/>
                </a:solidFill>
                <a:effectLst/>
                <a:latin typeface="+mn-lt"/>
                <a:ea typeface="+mn-ea"/>
                <a:cs typeface="+mn-cs"/>
              </a:rPr>
              <a:t> paragraph 6 that exercise of the right to access official documents:</a:t>
            </a:r>
          </a:p>
          <a:p>
            <a:r>
              <a:rPr lang="en-US" altLang="ko-KR" sz="1200" b="0" i="0" kern="1200" dirty="0" smtClean="0">
                <a:solidFill>
                  <a:schemeClr val="tx1"/>
                </a:solidFill>
                <a:effectLst/>
                <a:latin typeface="+mn-lt"/>
                <a:ea typeface="+mn-ea"/>
                <a:cs typeface="+mn-cs"/>
              </a:rPr>
              <a:t>(i) provides a source of information for the public;</a:t>
            </a:r>
          </a:p>
          <a:p>
            <a:r>
              <a:rPr lang="en-US" altLang="ko-KR" sz="1200" b="0" i="0" kern="1200" dirty="0" smtClean="0">
                <a:solidFill>
                  <a:schemeClr val="tx1"/>
                </a:solidFill>
                <a:effectLst/>
                <a:latin typeface="+mn-lt"/>
                <a:ea typeface="+mn-ea"/>
                <a:cs typeface="+mn-cs"/>
              </a:rPr>
              <a:t>(ii) helps the public to form an opinion on the state of society and on public authorities; [and]</a:t>
            </a:r>
          </a:p>
          <a:p>
            <a:r>
              <a:rPr lang="en-US" altLang="ko-KR" sz="1200" b="0" i="0" kern="1200" dirty="0" smtClean="0">
                <a:solidFill>
                  <a:schemeClr val="tx1"/>
                </a:solidFill>
                <a:effectLst/>
                <a:latin typeface="+mn-lt"/>
                <a:ea typeface="+mn-ea"/>
                <a:cs typeface="+mn-cs"/>
              </a:rPr>
              <a:t>(iii) fosters the integrity, efficiency, effectiveness and accountability of public authorities, so helping affirm their legitimacy </a:t>
            </a:r>
          </a:p>
          <a:p>
            <a:endParaRPr lang="ko-KR" altLang="en-US" dirty="0"/>
          </a:p>
        </p:txBody>
      </p:sp>
      <p:sp>
        <p:nvSpPr>
          <p:cNvPr id="4" name="Slide Number Placeholder 3"/>
          <p:cNvSpPr>
            <a:spLocks noGrp="1"/>
          </p:cNvSpPr>
          <p:nvPr>
            <p:ph type="sldNum" sz="quarter" idx="10"/>
          </p:nvPr>
        </p:nvSpPr>
        <p:spPr/>
        <p:txBody>
          <a:bodyPr/>
          <a:lstStyle/>
          <a:p>
            <a:fld id="{642161F5-7C04-48FC-A34A-3DDDB5240527}" type="slidenum">
              <a:rPr lang="ko-KR" altLang="en-US" smtClean="0"/>
              <a:t>24</a:t>
            </a:fld>
            <a:endParaRPr lang="ko-KR" altLang="en-US"/>
          </a:p>
        </p:txBody>
      </p:sp>
      <p:sp>
        <p:nvSpPr>
          <p:cNvPr id="5" name="Header Placeholder 4"/>
          <p:cNvSpPr>
            <a:spLocks noGrp="1"/>
          </p:cNvSpPr>
          <p:nvPr>
            <p:ph type="hdr" sz="quarter" idx="11"/>
          </p:nvPr>
        </p:nvSpPr>
        <p:spPr/>
        <p:txBody>
          <a:bodyPr/>
          <a:lstStyle/>
          <a:p>
            <a:r>
              <a:rPr lang="ko-KR" altLang="en-US" smtClean="0"/>
              <a:t>외국의  공공정보공개</a:t>
            </a:r>
            <a:endParaRPr lang="ko-KR" altLang="en-US"/>
          </a:p>
        </p:txBody>
      </p:sp>
    </p:spTree>
    <p:extLst>
      <p:ext uri="{BB962C8B-B14F-4D97-AF65-F5344CB8AC3E}">
        <p14:creationId xmlns:p14="http://schemas.microsoft.com/office/powerpoint/2010/main" val="101026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smtClean="0">
                <a:solidFill>
                  <a:schemeClr val="tx1"/>
                </a:solidFill>
                <a:effectLst/>
                <a:latin typeface="+mn-lt"/>
                <a:ea typeface="+mn-ea"/>
                <a:cs typeface="+mn-cs"/>
              </a:rPr>
              <a:t>1. Principle of presumption of openness and limited exceptions: In principle all </a:t>
            </a:r>
          </a:p>
          <a:p>
            <a:r>
              <a:rPr lang="en-US" altLang="ko-KR" sz="1200" kern="1200" dirty="0" smtClean="0">
                <a:solidFill>
                  <a:schemeClr val="tx1"/>
                </a:solidFill>
                <a:effectLst/>
                <a:latin typeface="+mn-lt"/>
                <a:ea typeface="+mn-ea"/>
                <a:cs typeface="+mn-cs"/>
              </a:rPr>
              <a:t>information held by NATO, in its civilian and military structures, and </a:t>
            </a:r>
            <a:r>
              <a:rPr lang="en-US" altLang="ko-KR" sz="1200" kern="1200" dirty="0" err="1" smtClean="0">
                <a:solidFill>
                  <a:schemeClr val="tx1"/>
                </a:solidFill>
                <a:effectLst/>
                <a:latin typeface="+mn-lt"/>
                <a:ea typeface="+mn-ea"/>
                <a:cs typeface="+mn-cs"/>
              </a:rPr>
              <a:t>organisations</a:t>
            </a:r>
            <a:r>
              <a:rPr lang="en-US" altLang="ko-KR" sz="1200" kern="1200" dirty="0" smtClean="0">
                <a:solidFill>
                  <a:schemeClr val="tx1"/>
                </a:solidFill>
                <a:effectLst/>
                <a:latin typeface="+mn-lt"/>
                <a:ea typeface="+mn-ea"/>
                <a:cs typeface="+mn-cs"/>
              </a:rPr>
              <a:t> </a:t>
            </a:r>
          </a:p>
          <a:p>
            <a:r>
              <a:rPr lang="en-US" altLang="ko-KR" sz="1200" kern="1200" dirty="0" smtClean="0">
                <a:solidFill>
                  <a:schemeClr val="tx1"/>
                </a:solidFill>
                <a:effectLst/>
                <a:latin typeface="+mn-lt"/>
                <a:ea typeface="+mn-ea"/>
                <a:cs typeface="+mn-cs"/>
              </a:rPr>
              <a:t>and agencies, should be public unless withholding it can be justified on grounds of </a:t>
            </a:r>
          </a:p>
          <a:p>
            <a:r>
              <a:rPr lang="en-US" altLang="ko-KR" sz="1200" kern="1200" dirty="0" smtClean="0">
                <a:solidFill>
                  <a:schemeClr val="tx1"/>
                </a:solidFill>
                <a:effectLst/>
                <a:latin typeface="+mn-lt"/>
                <a:ea typeface="+mn-ea"/>
                <a:cs typeface="+mn-cs"/>
              </a:rPr>
              <a:t>harm to a legitimate interest that is codified in the NATO Information Openness </a:t>
            </a:r>
          </a:p>
          <a:p>
            <a:r>
              <a:rPr lang="en-US" altLang="ko-KR" sz="1200" kern="1200" dirty="0" smtClean="0">
                <a:solidFill>
                  <a:schemeClr val="tx1"/>
                </a:solidFill>
                <a:effectLst/>
                <a:latin typeface="+mn-lt"/>
                <a:ea typeface="+mn-ea"/>
                <a:cs typeface="+mn-cs"/>
              </a:rPr>
              <a:t>Policy and consistent with highest international standards. </a:t>
            </a:r>
          </a:p>
          <a:p>
            <a:r>
              <a:rPr lang="en-US" altLang="ko-KR" sz="1200" kern="1200" dirty="0" smtClean="0">
                <a:solidFill>
                  <a:schemeClr val="tx1"/>
                </a:solidFill>
                <a:effectLst/>
                <a:latin typeface="+mn-lt"/>
                <a:ea typeface="+mn-ea"/>
                <a:cs typeface="+mn-cs"/>
              </a:rPr>
              <a:t>The presumption of openness should apply to all information held by NATO, including information which has been provided by member states and third </a:t>
            </a:r>
          </a:p>
          <a:p>
            <a:r>
              <a:rPr lang="en-US" altLang="ko-KR" sz="1200" kern="1200" dirty="0" smtClean="0">
                <a:solidFill>
                  <a:schemeClr val="tx1"/>
                </a:solidFill>
                <a:effectLst/>
                <a:latin typeface="+mn-lt"/>
                <a:ea typeface="+mn-ea"/>
                <a:cs typeface="+mn-cs"/>
              </a:rPr>
              <a:t>parties. Classification of information does not preclude its release following a request if it cannot be shown that such disclosure would harm a pre-defined legitimate interest. </a:t>
            </a:r>
          </a:p>
          <a:p>
            <a:r>
              <a:rPr lang="en-US" altLang="ko-KR" sz="1200" kern="1200" dirty="0" smtClean="0">
                <a:solidFill>
                  <a:schemeClr val="tx1"/>
                </a:solidFill>
                <a:effectLst/>
                <a:latin typeface="+mn-lt"/>
                <a:ea typeface="+mn-ea"/>
                <a:cs typeface="+mn-cs"/>
              </a:rPr>
              <a:t>2. Principle that the public interest prevails: Even when a legitimate interest </a:t>
            </a:r>
          </a:p>
          <a:p>
            <a:r>
              <a:rPr lang="en-US" altLang="ko-KR" sz="1200" kern="1200" dirty="0" smtClean="0">
                <a:solidFill>
                  <a:schemeClr val="tx1"/>
                </a:solidFill>
                <a:effectLst/>
                <a:latin typeface="+mn-lt"/>
                <a:ea typeface="+mn-ea"/>
                <a:cs typeface="+mn-cs"/>
              </a:rPr>
              <a:t>applies, information must be released when the public interest outweighs any harm </a:t>
            </a:r>
          </a:p>
          <a:p>
            <a:r>
              <a:rPr lang="en-US" altLang="ko-KR" sz="1200" kern="1200" dirty="0" smtClean="0">
                <a:solidFill>
                  <a:schemeClr val="tx1"/>
                </a:solidFill>
                <a:effectLst/>
                <a:latin typeface="+mn-lt"/>
                <a:ea typeface="+mn-ea"/>
                <a:cs typeface="+mn-cs"/>
              </a:rPr>
              <a:t>in releasing it. In particular, there should be a strong presumption of public interest </a:t>
            </a:r>
          </a:p>
          <a:p>
            <a:r>
              <a:rPr lang="en-US" altLang="ko-KR" sz="1200" kern="1200" dirty="0" smtClean="0">
                <a:solidFill>
                  <a:schemeClr val="tx1"/>
                </a:solidFill>
                <a:effectLst/>
                <a:latin typeface="+mn-lt"/>
                <a:ea typeface="+mn-ea"/>
                <a:cs typeface="+mn-cs"/>
              </a:rPr>
              <a:t>when information relates to threats to the environment, health, human rights and </a:t>
            </a:r>
          </a:p>
          <a:p>
            <a:r>
              <a:rPr lang="en-US" altLang="ko-KR" sz="1200" kern="1200" dirty="0" smtClean="0">
                <a:solidFill>
                  <a:schemeClr val="tx1"/>
                </a:solidFill>
                <a:effectLst/>
                <a:latin typeface="+mn-lt"/>
                <a:ea typeface="+mn-ea"/>
                <a:cs typeface="+mn-cs"/>
              </a:rPr>
              <a:t>information revealing corruption. </a:t>
            </a:r>
          </a:p>
          <a:p>
            <a:r>
              <a:rPr lang="en-US" altLang="ko-KR" sz="1200" kern="1200" dirty="0" smtClean="0">
                <a:solidFill>
                  <a:schemeClr val="tx1"/>
                </a:solidFill>
                <a:effectLst/>
                <a:latin typeface="+mn-lt"/>
                <a:ea typeface="+mn-ea"/>
                <a:cs typeface="+mn-cs"/>
              </a:rPr>
              <a:t>3. Principle of proactive disclosure: NATO should adopt a public disclosure policy </a:t>
            </a:r>
          </a:p>
          <a:p>
            <a:r>
              <a:rPr lang="en-US" altLang="ko-KR" sz="1200" kern="1200" dirty="0" smtClean="0">
                <a:solidFill>
                  <a:schemeClr val="tx1"/>
                </a:solidFill>
                <a:effectLst/>
                <a:latin typeface="+mn-lt"/>
                <a:ea typeface="+mn-ea"/>
                <a:cs typeface="+mn-cs"/>
              </a:rPr>
              <a:t>under which, at its own initiative, it publishes and actively disseminates core </a:t>
            </a:r>
          </a:p>
          <a:p>
            <a:r>
              <a:rPr lang="en-US" altLang="ko-KR" sz="1200" kern="1200" dirty="0" smtClean="0">
                <a:solidFill>
                  <a:schemeClr val="tx1"/>
                </a:solidFill>
                <a:effectLst/>
                <a:latin typeface="+mn-lt"/>
                <a:ea typeface="+mn-ea"/>
                <a:cs typeface="+mn-cs"/>
              </a:rPr>
              <a:t>information about its structures, staff, finances, rules, policies, procedures, and </a:t>
            </a:r>
          </a:p>
          <a:p>
            <a:r>
              <a:rPr lang="en-US" altLang="ko-KR" sz="1200" kern="1200" dirty="0" smtClean="0">
                <a:solidFill>
                  <a:schemeClr val="tx1"/>
                </a:solidFill>
                <a:effectLst/>
                <a:latin typeface="+mn-lt"/>
                <a:ea typeface="+mn-ea"/>
                <a:cs typeface="+mn-cs"/>
              </a:rPr>
              <a:t>decisions. Information should also be made widely available about how to file </a:t>
            </a:r>
          </a:p>
          <a:p>
            <a:r>
              <a:rPr lang="en-US" altLang="ko-KR" sz="1200" kern="1200" dirty="0" smtClean="0">
                <a:solidFill>
                  <a:schemeClr val="tx1"/>
                </a:solidFill>
                <a:effectLst/>
                <a:latin typeface="+mn-lt"/>
                <a:ea typeface="+mn-ea"/>
                <a:cs typeface="+mn-cs"/>
              </a:rPr>
              <a:t>requests for additional information. </a:t>
            </a:r>
          </a:p>
          <a:p>
            <a:r>
              <a:rPr lang="en-US" altLang="ko-KR" sz="1200" kern="1200" dirty="0" smtClean="0">
                <a:solidFill>
                  <a:schemeClr val="tx1"/>
                </a:solidFill>
                <a:effectLst/>
                <a:latin typeface="+mn-lt"/>
                <a:ea typeface="+mn-ea"/>
                <a:cs typeface="+mn-cs"/>
              </a:rPr>
              <a:t>4. Principle of right to request and receive information: Everyone has the right to </a:t>
            </a:r>
          </a:p>
          <a:p>
            <a:r>
              <a:rPr lang="en-US" altLang="ko-KR" sz="1200" kern="1200" dirty="0" smtClean="0">
                <a:solidFill>
                  <a:schemeClr val="tx1"/>
                </a:solidFill>
                <a:effectLst/>
                <a:latin typeface="+mn-lt"/>
                <a:ea typeface="+mn-ea"/>
                <a:cs typeface="+mn-cs"/>
              </a:rPr>
              <a:t>request and receive answers to requests for information. This principle means that </a:t>
            </a:r>
          </a:p>
          <a:p>
            <a:r>
              <a:rPr lang="en-US" altLang="ko-KR" sz="1200" kern="1200" dirty="0" smtClean="0">
                <a:solidFill>
                  <a:schemeClr val="tx1"/>
                </a:solidFill>
                <a:effectLst/>
                <a:latin typeface="+mn-lt"/>
                <a:ea typeface="+mn-ea"/>
                <a:cs typeface="+mn-cs"/>
              </a:rPr>
              <a:t>mechanisms must be established to the effect that : </a:t>
            </a:r>
          </a:p>
          <a:p>
            <a:r>
              <a:rPr lang="en-US" altLang="ko-KR" sz="1200" kern="1200" dirty="0" smtClean="0">
                <a:solidFill>
                  <a:schemeClr val="tx1"/>
                </a:solidFill>
                <a:effectLst/>
                <a:latin typeface="+mn-lt"/>
                <a:ea typeface="+mn-ea"/>
                <a:cs typeface="+mn-cs"/>
              </a:rPr>
              <a:t>a. Anyone can request information from NATO regardless of nationality, place </a:t>
            </a:r>
          </a:p>
          <a:p>
            <a:r>
              <a:rPr lang="en-US" altLang="ko-KR" sz="1200" kern="1200" dirty="0" smtClean="0">
                <a:solidFill>
                  <a:schemeClr val="tx1"/>
                </a:solidFill>
                <a:effectLst/>
                <a:latin typeface="+mn-lt"/>
                <a:ea typeface="+mn-ea"/>
                <a:cs typeface="+mn-cs"/>
              </a:rPr>
              <a:t>of residence, or profession. Both natural and legal persons have this right. </a:t>
            </a:r>
          </a:p>
          <a:p>
            <a:r>
              <a:rPr lang="en-US" altLang="ko-KR" sz="1200" kern="1200" dirty="0" smtClean="0">
                <a:solidFill>
                  <a:schemeClr val="tx1"/>
                </a:solidFill>
                <a:effectLst/>
                <a:latin typeface="+mn-lt"/>
                <a:ea typeface="+mn-ea"/>
                <a:cs typeface="+mn-cs"/>
              </a:rPr>
              <a:t>b. No reasons should be required to justify why the information is being </a:t>
            </a:r>
          </a:p>
          <a:p>
            <a:r>
              <a:rPr lang="en-US" altLang="ko-KR" sz="1200" kern="1200" dirty="0" smtClean="0">
                <a:solidFill>
                  <a:schemeClr val="tx1"/>
                </a:solidFill>
                <a:effectLst/>
                <a:latin typeface="+mn-lt"/>
                <a:ea typeface="+mn-ea"/>
                <a:cs typeface="+mn-cs"/>
              </a:rPr>
              <a:t>sought. </a:t>
            </a:r>
          </a:p>
          <a:p>
            <a:r>
              <a:rPr lang="en-US" altLang="ko-KR" sz="1200" kern="1200" dirty="0" smtClean="0">
                <a:solidFill>
                  <a:schemeClr val="tx1"/>
                </a:solidFill>
                <a:effectLst/>
                <a:latin typeface="+mn-lt"/>
                <a:ea typeface="+mn-ea"/>
                <a:cs typeface="+mn-cs"/>
              </a:rPr>
              <a:t>c. Mechanism for filing requests should be simple and free: the only </a:t>
            </a:r>
          </a:p>
          <a:p>
            <a:r>
              <a:rPr lang="en-US" altLang="ko-KR" sz="1200" kern="1200" dirty="0" smtClean="0">
                <a:solidFill>
                  <a:schemeClr val="tx1"/>
                </a:solidFill>
                <a:effectLst/>
                <a:latin typeface="+mn-lt"/>
                <a:ea typeface="+mn-ea"/>
                <a:cs typeface="+mn-cs"/>
              </a:rPr>
              <a:t>requirement for filing a request should be to supply a contact name, address </a:t>
            </a:r>
          </a:p>
          <a:p>
            <a:r>
              <a:rPr lang="en-US" altLang="ko-KR" sz="1200" kern="1200" dirty="0" smtClean="0">
                <a:solidFill>
                  <a:schemeClr val="tx1"/>
                </a:solidFill>
                <a:effectLst/>
                <a:latin typeface="+mn-lt"/>
                <a:ea typeface="+mn-ea"/>
                <a:cs typeface="+mn-cs"/>
              </a:rPr>
              <a:t>and description of the information sought. Requestors should be able to file </a:t>
            </a:r>
          </a:p>
          <a:p>
            <a:r>
              <a:rPr lang="en-US" altLang="ko-KR" sz="1200" kern="1200" dirty="0" smtClean="0">
                <a:solidFill>
                  <a:schemeClr val="tx1"/>
                </a:solidFill>
                <a:effectLst/>
                <a:latin typeface="+mn-lt"/>
                <a:ea typeface="+mn-ea"/>
                <a:cs typeface="+mn-cs"/>
              </a:rPr>
              <a:t>requests in writing or orally. The cost should not be greater than the </a:t>
            </a:r>
          </a:p>
          <a:p>
            <a:r>
              <a:rPr lang="en-US" altLang="ko-KR" sz="1200" kern="1200" dirty="0" smtClean="0">
                <a:solidFill>
                  <a:schemeClr val="tx1"/>
                </a:solidFill>
                <a:effectLst/>
                <a:latin typeface="+mn-lt"/>
                <a:ea typeface="+mn-ea"/>
                <a:cs typeface="+mn-cs"/>
              </a:rPr>
              <a:t>reproduction of documents. </a:t>
            </a:r>
          </a:p>
          <a:p>
            <a:r>
              <a:rPr lang="en-US" altLang="ko-KR" sz="1200" kern="1200" dirty="0" smtClean="0">
                <a:solidFill>
                  <a:schemeClr val="tx1"/>
                </a:solidFill>
                <a:effectLst/>
                <a:latin typeface="+mn-lt"/>
                <a:ea typeface="+mn-ea"/>
                <a:cs typeface="+mn-cs"/>
              </a:rPr>
              <a:t>d. Rapid responses: The NATO information openness policy should establish </a:t>
            </a:r>
          </a:p>
          <a:p>
            <a:r>
              <a:rPr lang="en-US" altLang="ko-KR" sz="1200" kern="1200" dirty="0" smtClean="0">
                <a:solidFill>
                  <a:schemeClr val="tx1"/>
                </a:solidFill>
                <a:effectLst/>
                <a:latin typeface="+mn-lt"/>
                <a:ea typeface="+mn-ea"/>
                <a:cs typeface="+mn-cs"/>
              </a:rPr>
              <a:t>that information should be provided immediately or within a short timeframe </a:t>
            </a:r>
          </a:p>
          <a:p>
            <a:r>
              <a:rPr lang="en-US" altLang="ko-KR" sz="1200" kern="1200" dirty="0" smtClean="0">
                <a:solidFill>
                  <a:schemeClr val="tx1"/>
                </a:solidFill>
                <a:effectLst/>
                <a:latin typeface="+mn-lt"/>
                <a:ea typeface="+mn-ea"/>
                <a:cs typeface="+mn-cs"/>
              </a:rPr>
              <a:t>which should not exceed one month (20 working days). </a:t>
            </a:r>
          </a:p>
          <a:p>
            <a:r>
              <a:rPr lang="en-US" altLang="ko-KR" sz="1200" kern="1200" dirty="0" smtClean="0">
                <a:solidFill>
                  <a:schemeClr val="tx1"/>
                </a:solidFill>
                <a:effectLst/>
                <a:latin typeface="+mn-lt"/>
                <a:ea typeface="+mn-ea"/>
                <a:cs typeface="+mn-cs"/>
              </a:rPr>
              <a:t>e. Officials have a duty to assist requestors: Every NATO office should </a:t>
            </a:r>
          </a:p>
          <a:p>
            <a:r>
              <a:rPr lang="en-US" altLang="ko-KR" sz="1200" kern="1200" dirty="0" smtClean="0">
                <a:solidFill>
                  <a:schemeClr val="tx1"/>
                </a:solidFill>
                <a:effectLst/>
                <a:latin typeface="+mn-lt"/>
                <a:ea typeface="+mn-ea"/>
                <a:cs typeface="+mn-cs"/>
              </a:rPr>
              <a:t>designate an official who is on hand to receive and process information </a:t>
            </a:r>
          </a:p>
          <a:p>
            <a:r>
              <a:rPr lang="en-US" altLang="ko-KR" sz="1200" kern="1200" dirty="0" smtClean="0">
                <a:solidFill>
                  <a:schemeClr val="tx1"/>
                </a:solidFill>
                <a:effectLst/>
                <a:latin typeface="+mn-lt"/>
                <a:ea typeface="+mn-ea"/>
                <a:cs typeface="+mn-cs"/>
              </a:rPr>
              <a:t>requests and to assist requestors in formulating and filing their requests. </a:t>
            </a:r>
          </a:p>
          <a:p>
            <a:r>
              <a:rPr lang="en-US" altLang="ko-KR" sz="1200" kern="1200" dirty="0" smtClean="0">
                <a:solidFill>
                  <a:schemeClr val="tx1"/>
                </a:solidFill>
                <a:effectLst/>
                <a:latin typeface="+mn-lt"/>
                <a:ea typeface="+mn-ea"/>
                <a:cs typeface="+mn-cs"/>
              </a:rPr>
              <a:t>f. Principle that refusals must be justified: NATO should only withhold </a:t>
            </a:r>
          </a:p>
          <a:p>
            <a:r>
              <a:rPr lang="en-US" altLang="ko-KR" sz="1200" kern="1200" dirty="0" smtClean="0">
                <a:solidFill>
                  <a:schemeClr val="tx1"/>
                </a:solidFill>
                <a:effectLst/>
                <a:latin typeface="+mn-lt"/>
                <a:ea typeface="+mn-ea"/>
                <a:cs typeface="+mn-cs"/>
              </a:rPr>
              <a:t>information from public access if disclosure would cause demonstrable harm </a:t>
            </a:r>
          </a:p>
          <a:p>
            <a:r>
              <a:rPr lang="en-US" altLang="ko-KR" sz="1200" kern="1200" dirty="0" smtClean="0">
                <a:solidFill>
                  <a:schemeClr val="tx1"/>
                </a:solidFill>
                <a:effectLst/>
                <a:latin typeface="+mn-lt"/>
                <a:ea typeface="+mn-ea"/>
                <a:cs typeface="+mn-cs"/>
              </a:rPr>
              <a:t>to exceptions established by the NATO Information Openness Policy. These </a:t>
            </a:r>
          </a:p>
          <a:p>
            <a:r>
              <a:rPr lang="en-US" altLang="ko-KR" sz="1200" kern="1200" dirty="0" smtClean="0">
                <a:solidFill>
                  <a:schemeClr val="tx1"/>
                </a:solidFill>
                <a:effectLst/>
                <a:latin typeface="+mn-lt"/>
                <a:ea typeface="+mn-ea"/>
                <a:cs typeface="+mn-cs"/>
              </a:rPr>
              <a:t>exceptions must be clearly and specifically defined by law. Any refusal must </a:t>
            </a:r>
          </a:p>
          <a:p>
            <a:r>
              <a:rPr lang="en-US" altLang="ko-KR" sz="1200" kern="1200" dirty="0" smtClean="0">
                <a:solidFill>
                  <a:schemeClr val="tx1"/>
                </a:solidFill>
                <a:effectLst/>
                <a:latin typeface="+mn-lt"/>
                <a:ea typeface="+mn-ea"/>
                <a:cs typeface="+mn-cs"/>
              </a:rPr>
              <a:t>clearly state the reasons for withholding the information. </a:t>
            </a:r>
          </a:p>
          <a:p>
            <a:r>
              <a:rPr lang="en-US" altLang="ko-KR" sz="1200" kern="1200" dirty="0" smtClean="0">
                <a:solidFill>
                  <a:schemeClr val="tx1"/>
                </a:solidFill>
                <a:effectLst/>
                <a:latin typeface="+mn-lt"/>
                <a:ea typeface="+mn-ea"/>
                <a:cs typeface="+mn-cs"/>
              </a:rPr>
              <a:t>5. Principle of protection of the right to know: Everyone has the right to appeal </a:t>
            </a:r>
          </a:p>
          <a:p>
            <a:r>
              <a:rPr lang="en-US" altLang="ko-KR" sz="1200" kern="1200" dirty="0" smtClean="0">
                <a:solidFill>
                  <a:schemeClr val="tx1"/>
                </a:solidFill>
                <a:effectLst/>
                <a:latin typeface="+mn-lt"/>
                <a:ea typeface="+mn-ea"/>
                <a:cs typeface="+mn-cs"/>
              </a:rPr>
              <a:t>refusals to provide information, failures to respond to requests, or other violations of </a:t>
            </a:r>
          </a:p>
          <a:p>
            <a:r>
              <a:rPr lang="en-US" altLang="ko-KR" sz="1200" kern="1200" dirty="0" smtClean="0">
                <a:solidFill>
                  <a:schemeClr val="tx1"/>
                </a:solidFill>
                <a:effectLst/>
                <a:latin typeface="+mn-lt"/>
                <a:ea typeface="+mn-ea"/>
                <a:cs typeface="+mn-cs"/>
              </a:rPr>
              <a:t>the right to know. NATO should establish an independent review mechanism </a:t>
            </a:r>
          </a:p>
          <a:p>
            <a:r>
              <a:rPr lang="en-US" altLang="ko-KR" sz="1200" kern="1200" dirty="0" smtClean="0">
                <a:solidFill>
                  <a:schemeClr val="tx1"/>
                </a:solidFill>
                <a:effectLst/>
                <a:latin typeface="+mn-lt"/>
                <a:ea typeface="+mn-ea"/>
                <a:cs typeface="+mn-cs"/>
              </a:rPr>
              <a:t>empowered to have insight into the requested materials and to order disclosure of </a:t>
            </a:r>
          </a:p>
          <a:p>
            <a:r>
              <a:rPr lang="en-US" altLang="ko-KR" sz="1200" kern="1200" dirty="0" smtClean="0">
                <a:solidFill>
                  <a:schemeClr val="tx1"/>
                </a:solidFill>
                <a:effectLst/>
                <a:latin typeface="+mn-lt"/>
                <a:ea typeface="+mn-ea"/>
                <a:cs typeface="+mn-cs"/>
              </a:rPr>
              <a:t>the information or documents. This review mechanism should be composed of </a:t>
            </a:r>
          </a:p>
          <a:p>
            <a:r>
              <a:rPr lang="en-US" altLang="ko-KR" sz="1200" kern="1200" dirty="0" smtClean="0">
                <a:solidFill>
                  <a:schemeClr val="tx1"/>
                </a:solidFill>
                <a:effectLst/>
                <a:latin typeface="+mn-lt"/>
                <a:ea typeface="+mn-ea"/>
                <a:cs typeface="+mn-cs"/>
              </a:rPr>
              <a:t>independent experts with experience directly relevant to making a judgment on the </a:t>
            </a:r>
          </a:p>
          <a:p>
            <a:r>
              <a:rPr lang="en-US" altLang="ko-KR" sz="1200" kern="1200" dirty="0" smtClean="0">
                <a:solidFill>
                  <a:schemeClr val="tx1"/>
                </a:solidFill>
                <a:effectLst/>
                <a:latin typeface="+mn-lt"/>
                <a:ea typeface="+mn-ea"/>
                <a:cs typeface="+mn-cs"/>
              </a:rPr>
              <a:t>right of access to information. The procedures of this body should be in line with </a:t>
            </a:r>
          </a:p>
          <a:p>
            <a:r>
              <a:rPr lang="en-US" altLang="ko-KR" sz="1200" kern="1200" dirty="0" smtClean="0">
                <a:solidFill>
                  <a:schemeClr val="tx1"/>
                </a:solidFill>
                <a:effectLst/>
                <a:latin typeface="+mn-lt"/>
                <a:ea typeface="+mn-ea"/>
                <a:cs typeface="+mn-cs"/>
              </a:rPr>
              <a:t>international due process standards, including that the information requestor should </a:t>
            </a:r>
          </a:p>
          <a:p>
            <a:r>
              <a:rPr lang="en-US" altLang="ko-KR" sz="1200" kern="1200" dirty="0" smtClean="0">
                <a:solidFill>
                  <a:schemeClr val="tx1"/>
                </a:solidFill>
                <a:effectLst/>
                <a:latin typeface="+mn-lt"/>
                <a:ea typeface="+mn-ea"/>
                <a:cs typeface="+mn-cs"/>
              </a:rPr>
              <a:t>have the right to legal representation in during the entire appeal process. The </a:t>
            </a:r>
          </a:p>
          <a:p>
            <a:r>
              <a:rPr lang="en-US" altLang="ko-KR" sz="1200" kern="1200" dirty="0" smtClean="0">
                <a:solidFill>
                  <a:schemeClr val="tx1"/>
                </a:solidFill>
                <a:effectLst/>
                <a:latin typeface="+mn-lt"/>
                <a:ea typeface="+mn-ea"/>
                <a:cs typeface="+mn-cs"/>
              </a:rPr>
              <a:t>decisions of this body should always be made public. </a:t>
            </a:r>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dirty="0" smtClean="0"/>
          </a:p>
        </p:txBody>
      </p:sp>
      <p:sp>
        <p:nvSpPr>
          <p:cNvPr id="4" name="Slide Number Placeholder 3"/>
          <p:cNvSpPr>
            <a:spLocks noGrp="1"/>
          </p:cNvSpPr>
          <p:nvPr>
            <p:ph type="sldNum" sz="quarter" idx="10"/>
          </p:nvPr>
        </p:nvSpPr>
        <p:spPr/>
        <p:txBody>
          <a:bodyPr/>
          <a:lstStyle/>
          <a:p>
            <a:fld id="{642161F5-7C04-48FC-A34A-3DDDB5240527}" type="slidenum">
              <a:rPr lang="ko-KR" altLang="en-US" smtClean="0"/>
              <a:t>25</a:t>
            </a:fld>
            <a:endParaRPr lang="ko-KR" altLang="en-US"/>
          </a:p>
        </p:txBody>
      </p:sp>
      <p:sp>
        <p:nvSpPr>
          <p:cNvPr id="5" name="Header Placeholder 4"/>
          <p:cNvSpPr>
            <a:spLocks noGrp="1"/>
          </p:cNvSpPr>
          <p:nvPr>
            <p:ph type="hdr" sz="quarter" idx="11"/>
          </p:nvPr>
        </p:nvSpPr>
        <p:spPr/>
        <p:txBody>
          <a:bodyPr/>
          <a:lstStyle/>
          <a:p>
            <a:r>
              <a:rPr lang="ko-KR" altLang="en-US" smtClean="0"/>
              <a:t>외국의  공공정보공개</a:t>
            </a:r>
            <a:endParaRPr lang="ko-KR" altLang="en-US"/>
          </a:p>
        </p:txBody>
      </p:sp>
    </p:spTree>
    <p:extLst>
      <p:ext uri="{BB962C8B-B14F-4D97-AF65-F5344CB8AC3E}">
        <p14:creationId xmlns:p14="http://schemas.microsoft.com/office/powerpoint/2010/main" val="101026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dirty="0" smtClean="0"/>
          </a:p>
        </p:txBody>
      </p:sp>
      <p:sp>
        <p:nvSpPr>
          <p:cNvPr id="4" name="Slide Number Placeholder 3"/>
          <p:cNvSpPr>
            <a:spLocks noGrp="1"/>
          </p:cNvSpPr>
          <p:nvPr>
            <p:ph type="sldNum" sz="quarter" idx="10"/>
          </p:nvPr>
        </p:nvSpPr>
        <p:spPr/>
        <p:txBody>
          <a:bodyPr/>
          <a:lstStyle/>
          <a:p>
            <a:fld id="{642161F5-7C04-48FC-A34A-3DDDB5240527}" type="slidenum">
              <a:rPr lang="ko-KR" altLang="en-US" smtClean="0"/>
              <a:t>26</a:t>
            </a:fld>
            <a:endParaRPr lang="ko-KR" altLang="en-US"/>
          </a:p>
        </p:txBody>
      </p:sp>
      <p:sp>
        <p:nvSpPr>
          <p:cNvPr id="5" name="Header Placeholder 4"/>
          <p:cNvSpPr>
            <a:spLocks noGrp="1"/>
          </p:cNvSpPr>
          <p:nvPr>
            <p:ph type="hdr" sz="quarter" idx="11"/>
          </p:nvPr>
        </p:nvSpPr>
        <p:spPr/>
        <p:txBody>
          <a:bodyPr/>
          <a:lstStyle/>
          <a:p>
            <a:r>
              <a:rPr lang="ko-KR" altLang="en-US" smtClean="0"/>
              <a:t>외국의  공공정보공개</a:t>
            </a:r>
            <a:endParaRPr lang="ko-KR" altLang="en-US"/>
          </a:p>
        </p:txBody>
      </p:sp>
    </p:spTree>
    <p:extLst>
      <p:ext uri="{BB962C8B-B14F-4D97-AF65-F5344CB8AC3E}">
        <p14:creationId xmlns:p14="http://schemas.microsoft.com/office/powerpoint/2010/main" val="101026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b="0" i="0" kern="1200" dirty="0" smtClean="0">
                <a:solidFill>
                  <a:schemeClr val="tx1"/>
                </a:solidFill>
                <a:effectLst/>
                <a:latin typeface="+mn-lt"/>
                <a:ea typeface="+mn-ea"/>
                <a:cs typeface="+mn-cs"/>
              </a:rPr>
              <a:t>The </a:t>
            </a:r>
            <a:r>
              <a:rPr lang="en-US" altLang="ko-KR" sz="1200" b="0" i="0" u="none" strike="noStrike" kern="1200" dirty="0" smtClean="0">
                <a:solidFill>
                  <a:schemeClr val="tx1"/>
                </a:solidFill>
                <a:effectLst/>
                <a:latin typeface="+mn-lt"/>
                <a:ea typeface="+mn-ea"/>
                <a:cs typeface="+mn-cs"/>
                <a:hlinkClick r:id="rId3"/>
              </a:rPr>
              <a:t>Council of Europe Convention on Access to Official Documents</a:t>
            </a:r>
            <a:r>
              <a:rPr lang="en-US" altLang="ko-KR" sz="1200" b="0" i="0" kern="1200" dirty="0" smtClean="0">
                <a:solidFill>
                  <a:schemeClr val="tx1"/>
                </a:solidFill>
                <a:effectLst/>
                <a:latin typeface="+mn-lt"/>
                <a:ea typeface="+mn-ea"/>
                <a:cs typeface="+mn-cs"/>
              </a:rPr>
              <a:t>, adopted by the Committee of Ministers of the Council of Europe on November 27, 2008 provides in </a:t>
            </a:r>
            <a:r>
              <a:rPr lang="en-US" altLang="ko-KR" sz="1200" b="0" i="0" kern="1200" dirty="0" err="1" smtClean="0">
                <a:solidFill>
                  <a:schemeClr val="tx1"/>
                </a:solidFill>
                <a:effectLst/>
                <a:latin typeface="+mn-lt"/>
                <a:ea typeface="+mn-ea"/>
                <a:cs typeface="+mn-cs"/>
              </a:rPr>
              <a:t>preambular</a:t>
            </a:r>
            <a:r>
              <a:rPr lang="en-US" altLang="ko-KR" sz="1200" b="0" i="0" kern="1200" dirty="0" smtClean="0">
                <a:solidFill>
                  <a:schemeClr val="tx1"/>
                </a:solidFill>
                <a:effectLst/>
                <a:latin typeface="+mn-lt"/>
                <a:ea typeface="+mn-ea"/>
                <a:cs typeface="+mn-cs"/>
              </a:rPr>
              <a:t> paragraph 6 that exercise of the right to access official documents:</a:t>
            </a:r>
          </a:p>
          <a:p>
            <a:r>
              <a:rPr lang="en-US" altLang="ko-KR" sz="1200" b="0" i="0" kern="1200" dirty="0" smtClean="0">
                <a:solidFill>
                  <a:schemeClr val="tx1"/>
                </a:solidFill>
                <a:effectLst/>
                <a:latin typeface="+mn-lt"/>
                <a:ea typeface="+mn-ea"/>
                <a:cs typeface="+mn-cs"/>
              </a:rPr>
              <a:t>(i) provides a source of information for the public;</a:t>
            </a:r>
          </a:p>
          <a:p>
            <a:r>
              <a:rPr lang="en-US" altLang="ko-KR" sz="1200" b="0" i="0" kern="1200" dirty="0" smtClean="0">
                <a:solidFill>
                  <a:schemeClr val="tx1"/>
                </a:solidFill>
                <a:effectLst/>
                <a:latin typeface="+mn-lt"/>
                <a:ea typeface="+mn-ea"/>
                <a:cs typeface="+mn-cs"/>
              </a:rPr>
              <a:t>(ii) helps the public to form an opinion on the state of society and on public authorities; [and]</a:t>
            </a:r>
          </a:p>
          <a:p>
            <a:r>
              <a:rPr lang="en-US" altLang="ko-KR" sz="1200" b="0" i="0" kern="1200" dirty="0" smtClean="0">
                <a:solidFill>
                  <a:schemeClr val="tx1"/>
                </a:solidFill>
                <a:effectLst/>
                <a:latin typeface="+mn-lt"/>
                <a:ea typeface="+mn-ea"/>
                <a:cs typeface="+mn-cs"/>
              </a:rPr>
              <a:t>(iii) fosters the integrity, efficiency, effectiveness and accountability of public authorities, so helping affirm their legitimacy </a:t>
            </a:r>
          </a:p>
          <a:p>
            <a:endParaRPr lang="ko-KR" altLang="en-US" dirty="0"/>
          </a:p>
        </p:txBody>
      </p:sp>
      <p:sp>
        <p:nvSpPr>
          <p:cNvPr id="4" name="Slide Number Placeholder 3"/>
          <p:cNvSpPr>
            <a:spLocks noGrp="1"/>
          </p:cNvSpPr>
          <p:nvPr>
            <p:ph type="sldNum" sz="quarter" idx="10"/>
          </p:nvPr>
        </p:nvSpPr>
        <p:spPr/>
        <p:txBody>
          <a:bodyPr/>
          <a:lstStyle/>
          <a:p>
            <a:fld id="{642161F5-7C04-48FC-A34A-3DDDB5240527}" type="slidenum">
              <a:rPr lang="ko-KR" altLang="en-US" smtClean="0"/>
              <a:t>27</a:t>
            </a:fld>
            <a:endParaRPr lang="ko-KR" altLang="en-US"/>
          </a:p>
        </p:txBody>
      </p:sp>
      <p:sp>
        <p:nvSpPr>
          <p:cNvPr id="5" name="Header Placeholder 4"/>
          <p:cNvSpPr>
            <a:spLocks noGrp="1"/>
          </p:cNvSpPr>
          <p:nvPr>
            <p:ph type="hdr" sz="quarter" idx="11"/>
          </p:nvPr>
        </p:nvSpPr>
        <p:spPr/>
        <p:txBody>
          <a:bodyPr/>
          <a:lstStyle/>
          <a:p>
            <a:r>
              <a:rPr lang="ko-KR" altLang="en-US" smtClean="0"/>
              <a:t>외국의  공공정보공개</a:t>
            </a:r>
            <a:endParaRPr lang="ko-KR" altLang="en-US"/>
          </a:p>
        </p:txBody>
      </p:sp>
    </p:spTree>
    <p:extLst>
      <p:ext uri="{BB962C8B-B14F-4D97-AF65-F5344CB8AC3E}">
        <p14:creationId xmlns:p14="http://schemas.microsoft.com/office/powerpoint/2010/main" val="101026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77873721-897A-4852-A2E3-6298D0FBED22}" type="slidenum">
              <a:rPr lang="ko-KR" altLang="en-US" smtClean="0"/>
              <a:t>34</a:t>
            </a:fld>
            <a:endParaRPr lang="ko-KR" altLang="en-US"/>
          </a:p>
        </p:txBody>
      </p:sp>
    </p:spTree>
    <p:extLst>
      <p:ext uri="{BB962C8B-B14F-4D97-AF65-F5344CB8AC3E}">
        <p14:creationId xmlns:p14="http://schemas.microsoft.com/office/powerpoint/2010/main" val="275895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77873721-897A-4852-A2E3-6298D0FBED22}" type="slidenum">
              <a:rPr lang="ko-KR" altLang="en-US" smtClean="0"/>
              <a:t>35</a:t>
            </a:fld>
            <a:endParaRPr lang="ko-KR" altLang="en-US"/>
          </a:p>
        </p:txBody>
      </p:sp>
    </p:spTree>
    <p:extLst>
      <p:ext uri="{BB962C8B-B14F-4D97-AF65-F5344CB8AC3E}">
        <p14:creationId xmlns:p14="http://schemas.microsoft.com/office/powerpoint/2010/main" val="275895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ko-KR" smtClean="0"/>
              <a:t>Click to edit Master title style</a:t>
            </a:r>
            <a:endParaRPr lang="ko-KR"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mtClean="0"/>
              <a:t>Click to edit Master subtitle style</a:t>
            </a:r>
            <a:endParaRPr lang="ko-KR" altLang="en-US"/>
          </a:p>
        </p:txBody>
      </p:sp>
      <p:sp>
        <p:nvSpPr>
          <p:cNvPr id="4" name="Date Placeholder 3"/>
          <p:cNvSpPr>
            <a:spLocks noGrp="1"/>
          </p:cNvSpPr>
          <p:nvPr>
            <p:ph type="dt" sz="half" idx="10"/>
          </p:nvPr>
        </p:nvSpPr>
        <p:spPr/>
        <p:txBody>
          <a:bodyPr/>
          <a:lstStyle/>
          <a:p>
            <a:fld id="{3DD64A2A-3E6B-421E-80AF-A8E34B0B0F78}" type="datetimeFigureOut">
              <a:rPr lang="ko-KR" altLang="en-US" smtClean="0"/>
              <a:t>2012-11-03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161981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3DD64A2A-3E6B-421E-80AF-A8E34B0B0F78}" type="datetimeFigureOut">
              <a:rPr lang="ko-KR" altLang="en-US" smtClean="0"/>
              <a:t>2012-11-03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212986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3DD64A2A-3E6B-421E-80AF-A8E34B0B0F78}" type="datetimeFigureOut">
              <a:rPr lang="ko-KR" altLang="en-US" smtClean="0"/>
              <a:t>2012-11-03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130307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3DD64A2A-3E6B-421E-80AF-A8E34B0B0F78}" type="datetimeFigureOut">
              <a:rPr lang="ko-KR" altLang="en-US" smtClean="0"/>
              <a:t>2012-11-03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364765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3DD64A2A-3E6B-421E-80AF-A8E34B0B0F78}" type="datetimeFigureOut">
              <a:rPr lang="ko-KR" altLang="en-US" smtClean="0"/>
              <a:t>2012-11-03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36251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3DD64A2A-3E6B-421E-80AF-A8E34B0B0F78}" type="datetimeFigureOut">
              <a:rPr lang="ko-KR" altLang="en-US" smtClean="0"/>
              <a:t>2012-11-03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19515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p:txBody>
          <a:bodyPr/>
          <a:lstStyle/>
          <a:p>
            <a:fld id="{3DD64A2A-3E6B-421E-80AF-A8E34B0B0F78}" type="datetimeFigureOut">
              <a:rPr lang="ko-KR" altLang="en-US" smtClean="0"/>
              <a:t>2012-11-03</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416782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3DD64A2A-3E6B-421E-80AF-A8E34B0B0F78}" type="datetimeFigureOut">
              <a:rPr lang="ko-KR" altLang="en-US" smtClean="0"/>
              <a:t>2012-11-03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135784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64A2A-3E6B-421E-80AF-A8E34B0B0F78}" type="datetimeFigureOut">
              <a:rPr lang="ko-KR" altLang="en-US" smtClean="0"/>
              <a:t>2012-11-03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4190479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3DD64A2A-3E6B-421E-80AF-A8E34B0B0F78}" type="datetimeFigureOut">
              <a:rPr lang="ko-KR" altLang="en-US" smtClean="0"/>
              <a:t>2012-11-03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59355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3DD64A2A-3E6B-421E-80AF-A8E34B0B0F78}" type="datetimeFigureOut">
              <a:rPr lang="ko-KR" altLang="en-US" smtClean="0"/>
              <a:t>2012-11-03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386103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64A2A-3E6B-421E-80AF-A8E34B0B0F78}" type="datetimeFigureOut">
              <a:rPr lang="ko-KR" altLang="en-US" smtClean="0"/>
              <a:t>2012-11-03</a:t>
            </a:fld>
            <a:endParaRPr lang="ko-K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C97C9-1408-4C50-8711-D123820B1E56}" type="slidenum">
              <a:rPr lang="ko-KR" altLang="en-US" smtClean="0"/>
              <a:t>‹#›</a:t>
            </a:fld>
            <a:endParaRPr lang="ko-KR" altLang="en-US"/>
          </a:p>
        </p:txBody>
      </p:sp>
    </p:spTree>
    <p:extLst>
      <p:ext uri="{BB962C8B-B14F-4D97-AF65-F5344CB8AC3E}">
        <p14:creationId xmlns:p14="http://schemas.microsoft.com/office/powerpoint/2010/main" val="409776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kvan.nl/secties/commissie-beroepscode.php" TargetMode="External"/><Relationship Id="rId3" Type="http://schemas.openxmlformats.org/officeDocument/2006/relationships/hyperlink" Target="http://www.kvan.nl/secties/studiedagen.php" TargetMode="External"/><Relationship Id="rId7" Type="http://schemas.openxmlformats.org/officeDocument/2006/relationships/hyperlink" Target="http://www.kvan.nl/secties/archiefonderwijs.php" TargetMode="External"/><Relationship Id="rId2" Type="http://schemas.openxmlformats.org/officeDocument/2006/relationships/hyperlink" Target="http://www.kvan.nl/publicaties/archievenblad.php" TargetMode="External"/><Relationship Id="rId1" Type="http://schemas.openxmlformats.org/officeDocument/2006/relationships/slideLayout" Target="../slideLayouts/slideLayout2.xml"/><Relationship Id="rId6" Type="http://schemas.openxmlformats.org/officeDocument/2006/relationships/hyperlink" Target="http://www.kvan.nl/secties/archival-solidarity.php" TargetMode="External"/><Relationship Id="rId11" Type="http://schemas.openxmlformats.org/officeDocument/2006/relationships/hyperlink" Target="http://www.rimpa.com.au/publications/iq-magazine/" TargetMode="External"/><Relationship Id="rId5" Type="http://schemas.openxmlformats.org/officeDocument/2006/relationships/hyperlink" Target="http://www.kvan.nl/secties/buitenland.php" TargetMode="External"/><Relationship Id="rId10" Type="http://schemas.openxmlformats.org/officeDocument/2006/relationships/hyperlink" Target="http://www.microsofttranslator.com/bv.aspx?from=&amp;to=en&amp;a=http://www.archive.nrw.de/archivar/" TargetMode="External"/><Relationship Id="rId4" Type="http://schemas.openxmlformats.org/officeDocument/2006/relationships/hyperlink" Target="http://www.kvan.nl/secties/snaai.php" TargetMode="External"/><Relationship Id="rId9" Type="http://schemas.openxmlformats.org/officeDocument/2006/relationships/hyperlink" Target="http://www.kvan.nl/secties/lobby.ph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right2info.org/access-to-information-laws/access-to-information-laws-overview-and-statutory#_ftn1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right2info.org/laws/useful-resources-and-web-links#indonesi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cd.coe.int/ViewDoc.jsp?id=1377737&amp;Site=CM&amp;BackColorInternet=9999CC&amp;BackColorIntranet=FFBB55&amp;BackColorLogged=FFAC7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ica.org/2311/about-eurasia-regional-branch-eurasica/about-eurasica.html" TargetMode="External"/><Relationship Id="rId13" Type="http://schemas.openxmlformats.org/officeDocument/2006/relationships/hyperlink" Target="http://www.ica.org/2185/about-south-and-west-asian-regional-branch-swarbica/about-swarbica.html" TargetMode="External"/><Relationship Id="rId18" Type="http://schemas.openxmlformats.org/officeDocument/2006/relationships/hyperlink" Target="http://www.ica.org/2685/about-section-for-business-and-labour-archives-sbl/about-section-for-business-and-labour-archives-sbl.html" TargetMode="External"/><Relationship Id="rId26" Type="http://schemas.openxmlformats.org/officeDocument/2006/relationships/hyperlink" Target="http://www.ica.org/3590/about-section-on-sigillography-ssg/section-on-sigillography-ssg.html" TargetMode="External"/><Relationship Id="rId3" Type="http://schemas.openxmlformats.org/officeDocument/2006/relationships/hyperlink" Target="http://www.ica.org/1998/about-arab-regional-branch-arbica/about-arbica.html" TargetMode="External"/><Relationship Id="rId21" Type="http://schemas.openxmlformats.org/officeDocument/2006/relationships/hyperlink" Target="http://www.ica.org/2870/about-section-on-literary-and-artistic-archives-sla/about-literary-and-artistic-archives-sla.html" TargetMode="External"/><Relationship Id="rId7" Type="http://schemas.openxmlformats.org/officeDocument/2006/relationships/hyperlink" Target="http://www.ica.org/2435/about-eastern-and-southern-africa-regional-branch-esarbica/about-esarbica.html" TargetMode="External"/><Relationship Id="rId12" Type="http://schemas.openxmlformats.org/officeDocument/2006/relationships/hyperlink" Target="http://www.ica.org/541/about-southeast-asia-regional-branch-sarbica/about-sarbica.html" TargetMode="External"/><Relationship Id="rId17" Type="http://schemas.openxmlformats.org/officeDocument/2006/relationships/hyperlink" Target="http://www.ica.org/2623/about-section-on-architectural-records-sar/about-architectural-archives-sar.html" TargetMode="External"/><Relationship Id="rId25" Type="http://schemas.openxmlformats.org/officeDocument/2006/relationships/hyperlink" Target="http://www.ica.org/792/about-section-for-archives-of-parliaments-and-political-parties-spp/about-parliamentary-and-political-party-archives-spp.html" TargetMode="External"/><Relationship Id="rId2" Type="http://schemas.openxmlformats.org/officeDocument/2006/relationships/hyperlink" Target="http://www.ica.org/1936/about-asociacin-latinoamericana-de-archivos-ala/about-ala.html" TargetMode="External"/><Relationship Id="rId16" Type="http://schemas.openxmlformats.org/officeDocument/2006/relationships/hyperlink" Target="http://www.ica.org/2560/about-section-on-notarial-archives-san/about-section-on-notarial-archives-san.html" TargetMode="External"/><Relationship Id="rId20" Type="http://schemas.openxmlformats.org/officeDocument/2006/relationships/hyperlink" Target="http://www.ica.org/2808/about-section-for-archives-of-churches-and-religious-denominations-skr/about-archives-of-churches-and-religions-skr.html" TargetMode="External"/><Relationship Id="rId1" Type="http://schemas.openxmlformats.org/officeDocument/2006/relationships/slideLayout" Target="../slideLayouts/slideLayout2.xml"/><Relationship Id="rId6" Type="http://schemas.openxmlformats.org/officeDocument/2006/relationships/hyperlink" Target="http://www.ica.org/89/about-east-asian-regional-branch-eastica/about-eastica.html" TargetMode="External"/><Relationship Id="rId11" Type="http://schemas.openxmlformats.org/officeDocument/2006/relationships/hyperlink" Target="http://www.ica.org/478/about-pacific-regional-branch-parbica/about-parbica.html" TargetMode="External"/><Relationship Id="rId24" Type="http://schemas.openxmlformats.org/officeDocument/2006/relationships/hyperlink" Target="http://www.ica.org/2998/about-section-on-sports-archives-spo/about-section-on-sports-archives-spo.html" TargetMode="External"/><Relationship Id="rId5" Type="http://schemas.openxmlformats.org/officeDocument/2006/relationships/hyperlink" Target="http://www.ica.org/2373/about-regional-branch-for-central-africa-cenarbica/about-cenarbica.html" TargetMode="External"/><Relationship Id="rId15" Type="http://schemas.openxmlformats.org/officeDocument/2006/relationships/hyperlink" Target="http://www.ica.org/668/about-section-for-archival-education-and-training-sae/about-education-and-training-sae.html" TargetMode="External"/><Relationship Id="rId23" Type="http://schemas.openxmlformats.org/officeDocument/2006/relationships/hyperlink" Target="http://www.ica.org/730/about-section-of-professional-associations-spa/about-spa.html" TargetMode="External"/><Relationship Id="rId10" Type="http://schemas.openxmlformats.org/officeDocument/2006/relationships/hyperlink" Target="http://www.ica.org/2499/about-north-american-archival-network-naanica/about-naanica.html" TargetMode="External"/><Relationship Id="rId19" Type="http://schemas.openxmlformats.org/officeDocument/2006/relationships/hyperlink" Target="http://www.ica.org/2747/about-section-of-international-organisations-sio/about-section-of-international-organisations-sio.html" TargetMode="External"/><Relationship Id="rId4" Type="http://schemas.openxmlformats.org/officeDocument/2006/relationships/hyperlink" Target="http://www.ica.org/2060/about-caribbean-regional-branch-carbica/about-carbica.html" TargetMode="External"/><Relationship Id="rId9" Type="http://schemas.openxmlformats.org/officeDocument/2006/relationships/hyperlink" Target="http://www.ica.org/2247/about-european-regional-branch-eurbica/about-eurbica.html" TargetMode="External"/><Relationship Id="rId14" Type="http://schemas.openxmlformats.org/officeDocument/2006/relationships/hyperlink" Target="http://www.ica.org/2122/about-west-african-regional-branch-warbica/about-warbica.html" TargetMode="External"/><Relationship Id="rId22" Type="http://schemas.openxmlformats.org/officeDocument/2006/relationships/hyperlink" Target="http://www.ica.org/2932/about-section-of-local-municipal-and-territorial-archives-slmt/about-local-municipal-and-territorial-archives-slmt.html" TargetMode="External"/><Relationship Id="rId27" Type="http://schemas.openxmlformats.org/officeDocument/2006/relationships/hyperlink" Target="http://www.ica.org/3060/about-section-on-university-and-research-institution-archives-suv/about-university-archives-suv.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1470025"/>
          </a:xfrm>
        </p:spPr>
        <p:txBody>
          <a:bodyPr>
            <a:normAutofit fontScale="90000"/>
          </a:bodyPr>
          <a:lstStyle/>
          <a:p>
            <a:r>
              <a:rPr lang="en-US" altLang="ko-KR" b="1" dirty="0" smtClean="0"/>
              <a:t>2012 ICA</a:t>
            </a:r>
            <a:r>
              <a:rPr lang="ko-KR" altLang="en-US" b="1" dirty="0" smtClean="0"/>
              <a:t>총회 보고</a:t>
            </a:r>
            <a:r>
              <a:rPr lang="en-US" altLang="ko-KR" b="1" dirty="0" smtClean="0"/>
              <a:t/>
            </a:r>
            <a:br>
              <a:rPr lang="en-US" altLang="ko-KR" b="1" dirty="0" smtClean="0"/>
            </a:br>
            <a:r>
              <a:rPr lang="en-US" altLang="ko-KR" sz="4000" b="1" dirty="0" smtClean="0">
                <a:solidFill>
                  <a:srgbClr val="C00000"/>
                </a:solidFill>
              </a:rPr>
              <a:t>- </a:t>
            </a:r>
            <a:r>
              <a:rPr lang="ko-KR" altLang="en-US" sz="4000" b="1" dirty="0" smtClean="0">
                <a:solidFill>
                  <a:srgbClr val="C00000"/>
                </a:solidFill>
              </a:rPr>
              <a:t>변화하는 환경속의 전문직의 변화</a:t>
            </a:r>
            <a:r>
              <a:rPr lang="en-US" altLang="ko-KR" sz="4000" b="1" dirty="0" smtClean="0">
                <a:solidFill>
                  <a:srgbClr val="C00000"/>
                </a:solidFill>
              </a:rPr>
              <a:t>- </a:t>
            </a:r>
            <a:endParaRPr lang="ko-KR" altLang="en-US" sz="4000" b="1" dirty="0">
              <a:solidFill>
                <a:srgbClr val="C00000"/>
              </a:solidFill>
            </a:endParaRPr>
          </a:p>
        </p:txBody>
      </p:sp>
      <p:sp>
        <p:nvSpPr>
          <p:cNvPr id="3" name="Subtitle 2"/>
          <p:cNvSpPr>
            <a:spLocks noGrp="1"/>
          </p:cNvSpPr>
          <p:nvPr>
            <p:ph type="subTitle" idx="1"/>
          </p:nvPr>
        </p:nvSpPr>
        <p:spPr/>
        <p:txBody>
          <a:bodyPr>
            <a:normAutofit fontScale="85000" lnSpcReduction="20000"/>
          </a:bodyPr>
          <a:lstStyle/>
          <a:p>
            <a:r>
              <a:rPr lang="ko-KR" altLang="en-US" dirty="0" smtClean="0">
                <a:solidFill>
                  <a:srgbClr val="0070C0"/>
                </a:solidFill>
              </a:rPr>
              <a:t>이상민</a:t>
            </a:r>
            <a:endParaRPr lang="en-US" altLang="ko-KR" dirty="0" smtClean="0">
              <a:solidFill>
                <a:srgbClr val="0070C0"/>
              </a:solidFill>
            </a:endParaRPr>
          </a:p>
          <a:p>
            <a:endParaRPr lang="en-US" altLang="ko-KR" dirty="0">
              <a:solidFill>
                <a:srgbClr val="0070C0"/>
              </a:solidFill>
            </a:endParaRPr>
          </a:p>
          <a:p>
            <a:r>
              <a:rPr lang="ko-KR" altLang="en-US" dirty="0" smtClean="0">
                <a:solidFill>
                  <a:srgbClr val="0070C0"/>
                </a:solidFill>
              </a:rPr>
              <a:t>한국기록전문가협회</a:t>
            </a:r>
            <a:endParaRPr lang="en-US" altLang="ko-KR" dirty="0" smtClean="0">
              <a:solidFill>
                <a:srgbClr val="0070C0"/>
              </a:solidFill>
            </a:endParaRPr>
          </a:p>
          <a:p>
            <a:r>
              <a:rPr lang="en-US" altLang="ko-KR" dirty="0" smtClean="0">
                <a:solidFill>
                  <a:srgbClr val="0070C0"/>
                </a:solidFill>
              </a:rPr>
              <a:t>2012.11.3</a:t>
            </a:r>
            <a:endParaRPr lang="ko-KR" altLang="en-US" dirty="0">
              <a:solidFill>
                <a:srgbClr val="0070C0"/>
              </a:solidFill>
            </a:endParaRPr>
          </a:p>
        </p:txBody>
      </p:sp>
    </p:spTree>
    <p:extLst>
      <p:ext uri="{BB962C8B-B14F-4D97-AF65-F5344CB8AC3E}">
        <p14:creationId xmlns:p14="http://schemas.microsoft.com/office/powerpoint/2010/main" val="244592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2012 ICA </a:t>
            </a:r>
            <a:r>
              <a:rPr lang="ko-KR" altLang="en-US" dirty="0" smtClean="0"/>
              <a:t>총회 주요 내용</a:t>
            </a:r>
            <a:endParaRPr lang="ko-KR" alt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altLang="ko-KR" b="1" dirty="0" smtClean="0"/>
              <a:t>2. 2012 ICA </a:t>
            </a:r>
            <a:r>
              <a:rPr lang="ko-KR" altLang="en-US" b="1" dirty="0" smtClean="0"/>
              <a:t>총회의 전문프로그램</a:t>
            </a:r>
            <a:endParaRPr lang="en-US" altLang="ko-KR" b="1" dirty="0" smtClean="0"/>
          </a:p>
          <a:p>
            <a:pPr marL="0" indent="0">
              <a:buNone/>
            </a:pPr>
            <a:endParaRPr lang="en-US" altLang="ko-KR" dirty="0" smtClean="0"/>
          </a:p>
          <a:p>
            <a:r>
              <a:rPr lang="ko-KR" altLang="en-US" sz="2800" dirty="0" smtClean="0"/>
              <a:t>주제</a:t>
            </a:r>
            <a:r>
              <a:rPr lang="en-US" altLang="ko-KR" sz="2800" dirty="0" smtClean="0"/>
              <a:t>: </a:t>
            </a:r>
            <a:r>
              <a:rPr lang="ko-KR" altLang="en-US" sz="2800" dirty="0" smtClean="0">
                <a:solidFill>
                  <a:srgbClr val="C00000"/>
                </a:solidFill>
              </a:rPr>
              <a:t>신뢰성 정체성 지속발전성</a:t>
            </a:r>
            <a:endParaRPr lang="en-US" altLang="ko-KR" sz="2800" dirty="0" smtClean="0">
              <a:solidFill>
                <a:srgbClr val="C00000"/>
              </a:solidFill>
            </a:endParaRPr>
          </a:p>
          <a:p>
            <a:pPr marL="0" indent="0">
              <a:buNone/>
            </a:pPr>
            <a:r>
              <a:rPr lang="ko-KR" altLang="en-US" sz="2800" dirty="0" smtClean="0"/>
              <a:t>   </a:t>
            </a:r>
            <a:r>
              <a:rPr lang="en-US" altLang="ko-KR" sz="2800" dirty="0" smtClean="0"/>
              <a:t>(</a:t>
            </a:r>
            <a:r>
              <a:rPr lang="ko-KR" altLang="en-US" sz="2800" dirty="0" smtClean="0"/>
              <a:t>기록기관과 기록전문가의 현대 세가지 지향성</a:t>
            </a:r>
            <a:r>
              <a:rPr lang="en-US" altLang="ko-KR" sz="2800" dirty="0" smtClean="0"/>
              <a:t>)</a:t>
            </a:r>
          </a:p>
          <a:p>
            <a:r>
              <a:rPr lang="ko-KR" altLang="en-US" sz="2800" dirty="0" smtClean="0">
                <a:solidFill>
                  <a:srgbClr val="C00000"/>
                </a:solidFill>
              </a:rPr>
              <a:t>신뢰성</a:t>
            </a:r>
            <a:r>
              <a:rPr lang="en-US" altLang="ko-KR" sz="2800" dirty="0" smtClean="0"/>
              <a:t>: </a:t>
            </a:r>
            <a:r>
              <a:rPr lang="ko-KR" altLang="en-US" sz="2800" dirty="0" smtClean="0"/>
              <a:t>정책 제도 전문실무 기술적 지원에 의한 보장</a:t>
            </a:r>
            <a:r>
              <a:rPr lang="en-US" altLang="ko-KR" sz="2800" dirty="0" smtClean="0"/>
              <a:t>. </a:t>
            </a:r>
            <a:r>
              <a:rPr lang="ko-KR" altLang="en-US" sz="2800" dirty="0" smtClean="0"/>
              <a:t>기록관리 제도화</a:t>
            </a:r>
            <a:r>
              <a:rPr lang="en-US" altLang="ko-KR" sz="2800" dirty="0" smtClean="0"/>
              <a:t>, </a:t>
            </a:r>
            <a:r>
              <a:rPr lang="ko-KR" altLang="en-US" sz="2800" dirty="0" smtClean="0"/>
              <a:t>전자기록시스템의 인증</a:t>
            </a:r>
            <a:r>
              <a:rPr lang="en-US" altLang="ko-KR" sz="2800" dirty="0" smtClean="0"/>
              <a:t>, </a:t>
            </a:r>
            <a:r>
              <a:rPr lang="ko-KR" altLang="en-US" sz="2800" dirty="0" smtClean="0"/>
              <a:t>위키리크스와 기록</a:t>
            </a:r>
            <a:r>
              <a:rPr lang="en-US" altLang="ko-KR" sz="2800" dirty="0" smtClean="0"/>
              <a:t>, </a:t>
            </a:r>
            <a:r>
              <a:rPr lang="ko-KR" altLang="en-US" sz="2800" dirty="0" smtClean="0"/>
              <a:t>기록관리국제표준</a:t>
            </a:r>
            <a:r>
              <a:rPr lang="en-US" altLang="ko-KR" sz="2800" dirty="0" smtClean="0"/>
              <a:t>, </a:t>
            </a:r>
            <a:r>
              <a:rPr lang="ko-KR" altLang="en-US" sz="2800" dirty="0" smtClean="0"/>
              <a:t>공공기록문제</a:t>
            </a:r>
            <a:r>
              <a:rPr lang="en-US" altLang="ko-KR" sz="2800" dirty="0" smtClean="0"/>
              <a:t>, </a:t>
            </a:r>
            <a:r>
              <a:rPr lang="ko-KR" altLang="en-US" sz="2800" dirty="0" smtClean="0"/>
              <a:t>민감한 기록</a:t>
            </a:r>
            <a:r>
              <a:rPr lang="en-US" altLang="ko-KR" sz="2800" dirty="0" smtClean="0"/>
              <a:t>, </a:t>
            </a:r>
            <a:r>
              <a:rPr lang="ko-KR" altLang="en-US" sz="2800" dirty="0" smtClean="0"/>
              <a:t>증거로서의 기록</a:t>
            </a:r>
            <a:r>
              <a:rPr lang="en-US" altLang="ko-KR" sz="2800" dirty="0" smtClean="0"/>
              <a:t>, </a:t>
            </a:r>
            <a:r>
              <a:rPr lang="ko-KR" altLang="en-US" sz="2800" dirty="0" smtClean="0"/>
              <a:t>인권기록</a:t>
            </a:r>
            <a:r>
              <a:rPr lang="en-US" altLang="ko-KR" sz="2800" dirty="0" smtClean="0"/>
              <a:t>, </a:t>
            </a:r>
            <a:r>
              <a:rPr lang="ko-KR" altLang="en-US" sz="2800" dirty="0" smtClean="0"/>
              <a:t>정부민간관계</a:t>
            </a:r>
            <a:r>
              <a:rPr lang="en-US" altLang="ko-KR" sz="2800" dirty="0" smtClean="0"/>
              <a:t>, </a:t>
            </a:r>
            <a:r>
              <a:rPr lang="ko-KR" altLang="en-US" sz="2800" dirty="0" smtClean="0"/>
              <a:t>웹아키빙</a:t>
            </a:r>
            <a:r>
              <a:rPr lang="en-US" altLang="ko-KR" sz="2800" dirty="0" smtClean="0"/>
              <a:t>, </a:t>
            </a:r>
            <a:r>
              <a:rPr lang="ko-KR" altLang="en-US" sz="2800" dirty="0" smtClean="0"/>
              <a:t>정부행정에 대한 대응</a:t>
            </a:r>
            <a:r>
              <a:rPr lang="en-US" altLang="ko-KR" sz="2800" dirty="0" smtClean="0"/>
              <a:t>,  </a:t>
            </a:r>
          </a:p>
          <a:p>
            <a:r>
              <a:rPr lang="ko-KR" altLang="en-US" sz="2800" dirty="0" smtClean="0">
                <a:solidFill>
                  <a:srgbClr val="C00000"/>
                </a:solidFill>
              </a:rPr>
              <a:t>정체성</a:t>
            </a:r>
            <a:r>
              <a:rPr lang="en-US" altLang="ko-KR" sz="2800" dirty="0" smtClean="0"/>
              <a:t>: </a:t>
            </a:r>
            <a:r>
              <a:rPr lang="ko-KR" altLang="en-US" sz="2800" dirty="0" smtClean="0"/>
              <a:t>기록기관 역할 의미 조직</a:t>
            </a:r>
            <a:r>
              <a:rPr lang="en-US" altLang="ko-KR" sz="2800" dirty="0" smtClean="0"/>
              <a:t>, </a:t>
            </a:r>
            <a:r>
              <a:rPr lang="ko-KR" altLang="en-US" sz="2800" dirty="0" smtClean="0"/>
              <a:t>기록학연구</a:t>
            </a:r>
            <a:r>
              <a:rPr lang="en-US" altLang="ko-KR" sz="2800" dirty="0" smtClean="0"/>
              <a:t>, </a:t>
            </a:r>
            <a:r>
              <a:rPr lang="ko-KR" altLang="en-US" sz="2800" dirty="0" smtClean="0"/>
              <a:t>참여 아카이브즈</a:t>
            </a:r>
            <a:r>
              <a:rPr lang="en-US" altLang="ko-KR" sz="2800" dirty="0" smtClean="0"/>
              <a:t>, </a:t>
            </a:r>
            <a:r>
              <a:rPr lang="ko-KR" altLang="en-US" sz="2800" dirty="0" smtClean="0"/>
              <a:t>전문가 정체성 역할</a:t>
            </a:r>
            <a:r>
              <a:rPr lang="en-US" altLang="ko-KR" sz="2800" dirty="0" smtClean="0"/>
              <a:t>, </a:t>
            </a:r>
            <a:r>
              <a:rPr lang="ko-KR" altLang="en-US" sz="2800" dirty="0" smtClean="0"/>
              <a:t>전문역량</a:t>
            </a:r>
            <a:r>
              <a:rPr lang="en-US" altLang="ko-KR" sz="2800" dirty="0" smtClean="0"/>
              <a:t>, </a:t>
            </a:r>
            <a:r>
              <a:rPr lang="ko-KR" altLang="en-US" sz="2800" dirty="0" smtClean="0"/>
              <a:t>교육</a:t>
            </a:r>
            <a:r>
              <a:rPr lang="en-US" altLang="ko-KR" sz="2800" dirty="0" smtClean="0"/>
              <a:t>,  </a:t>
            </a:r>
            <a:r>
              <a:rPr lang="ko-KR" altLang="en-US" sz="2800" dirty="0" smtClean="0"/>
              <a:t>전문가 이미지</a:t>
            </a:r>
            <a:r>
              <a:rPr lang="en-US" altLang="ko-KR" sz="2800" dirty="0" smtClean="0"/>
              <a:t>, </a:t>
            </a:r>
            <a:r>
              <a:rPr lang="ko-KR" altLang="en-US" sz="2800" dirty="0" smtClean="0"/>
              <a:t>평가보존</a:t>
            </a:r>
            <a:r>
              <a:rPr lang="en-US" altLang="ko-KR" sz="2800" dirty="0" smtClean="0"/>
              <a:t>, </a:t>
            </a:r>
            <a:r>
              <a:rPr lang="ko-KR" altLang="en-US" sz="2800" dirty="0" smtClean="0"/>
              <a:t>기록을 통한 정체성 확인</a:t>
            </a:r>
            <a:r>
              <a:rPr lang="en-US" altLang="ko-KR" sz="2800" dirty="0" smtClean="0"/>
              <a:t>, </a:t>
            </a:r>
            <a:r>
              <a:rPr lang="ko-KR" altLang="en-US" sz="2800" dirty="0" smtClean="0"/>
              <a:t>국가기록관의 운영 소개</a:t>
            </a:r>
            <a:endParaRPr lang="en-US" altLang="ko-KR" sz="2800" dirty="0" smtClean="0"/>
          </a:p>
          <a:p>
            <a:r>
              <a:rPr lang="ko-KR" altLang="en-US" sz="2800" dirty="0" smtClean="0">
                <a:solidFill>
                  <a:srgbClr val="C00000"/>
                </a:solidFill>
              </a:rPr>
              <a:t>지속발전성</a:t>
            </a:r>
            <a:r>
              <a:rPr lang="en-US" altLang="ko-KR" sz="2800" dirty="0" smtClean="0"/>
              <a:t>: </a:t>
            </a:r>
            <a:r>
              <a:rPr lang="ko-KR" altLang="en-US" sz="2800" dirty="0" smtClean="0"/>
              <a:t>디지털 보존전략</a:t>
            </a:r>
            <a:r>
              <a:rPr lang="en-US" altLang="ko-KR" sz="2800" dirty="0" smtClean="0"/>
              <a:t>•</a:t>
            </a:r>
            <a:r>
              <a:rPr lang="ko-KR" altLang="en-US" sz="2800" dirty="0" smtClean="0"/>
              <a:t>보존기술</a:t>
            </a:r>
            <a:r>
              <a:rPr lang="en-US" altLang="ko-KR" sz="2800" dirty="0" smtClean="0"/>
              <a:t>), </a:t>
            </a:r>
            <a:r>
              <a:rPr lang="ko-KR" altLang="en-US" sz="2800" dirty="0" smtClean="0"/>
              <a:t>새로운 정보기술</a:t>
            </a:r>
            <a:r>
              <a:rPr lang="en-US" altLang="ko-KR" sz="2800" dirty="0" smtClean="0"/>
              <a:t>, </a:t>
            </a:r>
            <a:r>
              <a:rPr lang="ko-KR" altLang="en-US" sz="2800" dirty="0" smtClean="0"/>
              <a:t>디지털화</a:t>
            </a:r>
            <a:r>
              <a:rPr lang="en-US" altLang="ko-KR" sz="2800" dirty="0" smtClean="0"/>
              <a:t>, </a:t>
            </a:r>
            <a:r>
              <a:rPr lang="ko-KR" altLang="en-US" sz="2800" dirty="0" smtClean="0"/>
              <a:t>미래의 보존기술</a:t>
            </a:r>
            <a:r>
              <a:rPr lang="en-US" altLang="ko-KR" sz="2800" dirty="0" smtClean="0"/>
              <a:t>·</a:t>
            </a:r>
            <a:r>
              <a:rPr lang="ko-KR" altLang="en-US" sz="2800" dirty="0" smtClean="0"/>
              <a:t>보존서고</a:t>
            </a:r>
            <a:r>
              <a:rPr lang="en-US" altLang="ko-KR" sz="2800" dirty="0" smtClean="0"/>
              <a:t>, </a:t>
            </a:r>
            <a:r>
              <a:rPr lang="ko-KR" altLang="en-US" sz="2800" dirty="0" smtClean="0"/>
              <a:t>전자기록이관</a:t>
            </a:r>
            <a:r>
              <a:rPr lang="en-US" altLang="ko-KR" sz="2800" dirty="0" smtClean="0"/>
              <a:t>, </a:t>
            </a:r>
            <a:r>
              <a:rPr lang="ko-KR" altLang="en-US" sz="2800" dirty="0" smtClean="0"/>
              <a:t>메타데이터 개발적용</a:t>
            </a:r>
            <a:r>
              <a:rPr lang="en-US" altLang="ko-KR" sz="2800" dirty="0" smtClean="0"/>
              <a:t>, </a:t>
            </a:r>
            <a:r>
              <a:rPr lang="ko-KR" altLang="en-US" sz="2800" dirty="0" smtClean="0"/>
              <a:t>아카이브 허브</a:t>
            </a:r>
            <a:r>
              <a:rPr lang="en-US" altLang="ko-KR" sz="2800" dirty="0" smtClean="0"/>
              <a:t>, </a:t>
            </a:r>
            <a:r>
              <a:rPr lang="ko-KR" altLang="en-US" sz="2800" dirty="0" smtClean="0"/>
              <a:t>공동체아카이브즈</a:t>
            </a:r>
            <a:r>
              <a:rPr lang="en-US" altLang="ko-KR" sz="2800" dirty="0" smtClean="0"/>
              <a:t>, </a:t>
            </a:r>
            <a:r>
              <a:rPr lang="ko-KR" altLang="en-US" sz="2800" dirty="0" smtClean="0"/>
              <a:t>재난관리 </a:t>
            </a:r>
            <a:r>
              <a:rPr lang="en-US" altLang="ko-KR" sz="2800" dirty="0" smtClean="0"/>
              <a:t>    </a:t>
            </a:r>
            <a:r>
              <a:rPr lang="ko-KR" altLang="en-US" sz="2800" dirty="0" smtClean="0"/>
              <a:t> </a:t>
            </a:r>
            <a:endParaRPr lang="en-US" altLang="ko-KR" sz="2800" dirty="0" smtClean="0"/>
          </a:p>
          <a:p>
            <a:endParaRPr lang="en-US" altLang="ko-KR" sz="2800" dirty="0" smtClean="0"/>
          </a:p>
        </p:txBody>
      </p:sp>
    </p:spTree>
    <p:extLst>
      <p:ext uri="{BB962C8B-B14F-4D97-AF65-F5344CB8AC3E}">
        <p14:creationId xmlns:p14="http://schemas.microsoft.com/office/powerpoint/2010/main" val="2123802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2012 ICA </a:t>
            </a:r>
            <a:r>
              <a:rPr lang="ko-KR" altLang="en-US" dirty="0" smtClean="0"/>
              <a:t>총회 주요 내용</a:t>
            </a:r>
            <a:endParaRPr lang="ko-KR" altLang="en-US" dirty="0"/>
          </a:p>
        </p:txBody>
      </p:sp>
      <p:sp>
        <p:nvSpPr>
          <p:cNvPr id="3" name="Content Placeholder 2"/>
          <p:cNvSpPr>
            <a:spLocks noGrp="1"/>
          </p:cNvSpPr>
          <p:nvPr>
            <p:ph idx="1"/>
          </p:nvPr>
        </p:nvSpPr>
        <p:spPr>
          <a:xfrm>
            <a:off x="457200" y="1600200"/>
            <a:ext cx="8229600" cy="4853136"/>
          </a:xfrm>
        </p:spPr>
        <p:txBody>
          <a:bodyPr>
            <a:normAutofit fontScale="62500" lnSpcReduction="20000"/>
          </a:bodyPr>
          <a:lstStyle/>
          <a:p>
            <a:pPr marL="0" indent="0">
              <a:buNone/>
            </a:pPr>
            <a:r>
              <a:rPr lang="en-US" altLang="ko-KR" sz="3800" b="1" dirty="0" smtClean="0"/>
              <a:t>2. 2012 ICA </a:t>
            </a:r>
            <a:r>
              <a:rPr lang="ko-KR" altLang="en-US" sz="3800" b="1" dirty="0" smtClean="0"/>
              <a:t>총회의 전문프로그램</a:t>
            </a:r>
            <a:endParaRPr lang="en-US" altLang="ko-KR" sz="3800" b="1" dirty="0" smtClean="0"/>
          </a:p>
          <a:p>
            <a:pPr marL="0" indent="0">
              <a:buNone/>
            </a:pPr>
            <a:endParaRPr lang="en-US" altLang="ko-KR" dirty="0" smtClean="0"/>
          </a:p>
          <a:p>
            <a:r>
              <a:rPr lang="ko-KR" altLang="en-US" sz="2800" dirty="0" smtClean="0">
                <a:solidFill>
                  <a:srgbClr val="C00000"/>
                </a:solidFill>
              </a:rPr>
              <a:t>호주 뉴질랜드의 기록관리 현황과 관심사를 대거 과시 </a:t>
            </a:r>
            <a:r>
              <a:rPr lang="en-US" altLang="ko-KR" sz="2800" dirty="0" smtClean="0">
                <a:solidFill>
                  <a:srgbClr val="C00000"/>
                </a:solidFill>
              </a:rPr>
              <a:t>: </a:t>
            </a:r>
            <a:r>
              <a:rPr lang="ko-KR" altLang="en-US" sz="2800" dirty="0" smtClean="0">
                <a:solidFill>
                  <a:srgbClr val="C00000"/>
                </a:solidFill>
              </a:rPr>
              <a:t>디지털 보존전략</a:t>
            </a:r>
            <a:r>
              <a:rPr lang="en-US" altLang="ko-KR" sz="2800" dirty="0" smtClean="0">
                <a:solidFill>
                  <a:srgbClr val="C00000"/>
                </a:solidFill>
              </a:rPr>
              <a:t>, </a:t>
            </a:r>
            <a:r>
              <a:rPr lang="ko-KR" altLang="en-US" sz="2800" dirty="0" smtClean="0">
                <a:solidFill>
                  <a:srgbClr val="C00000"/>
                </a:solidFill>
              </a:rPr>
              <a:t>시리즈시스템</a:t>
            </a:r>
            <a:r>
              <a:rPr lang="en-US" altLang="ko-KR" sz="2800" dirty="0" smtClean="0">
                <a:solidFill>
                  <a:srgbClr val="C00000"/>
                </a:solidFill>
              </a:rPr>
              <a:t>, </a:t>
            </a:r>
            <a:r>
              <a:rPr lang="ko-KR" altLang="en-US" sz="2800" dirty="0" smtClean="0">
                <a:solidFill>
                  <a:srgbClr val="C00000"/>
                </a:solidFill>
              </a:rPr>
              <a:t>기록관리표준</a:t>
            </a:r>
            <a:r>
              <a:rPr lang="en-US" altLang="ko-KR" sz="2800" dirty="0" smtClean="0">
                <a:solidFill>
                  <a:srgbClr val="C00000"/>
                </a:solidFill>
              </a:rPr>
              <a:t>, </a:t>
            </a:r>
            <a:r>
              <a:rPr lang="ko-KR" altLang="en-US" sz="2800" dirty="0" smtClean="0">
                <a:solidFill>
                  <a:srgbClr val="C00000"/>
                </a:solidFill>
              </a:rPr>
              <a:t>원주민 기록</a:t>
            </a:r>
            <a:r>
              <a:rPr lang="en-US" altLang="ko-KR" sz="2800" dirty="0" smtClean="0">
                <a:solidFill>
                  <a:srgbClr val="C00000"/>
                </a:solidFill>
              </a:rPr>
              <a:t>, </a:t>
            </a:r>
            <a:r>
              <a:rPr lang="ko-KR" altLang="en-US" sz="2800" dirty="0" smtClean="0">
                <a:solidFill>
                  <a:srgbClr val="C00000"/>
                </a:solidFill>
              </a:rPr>
              <a:t>공동체 아카이브즈 </a:t>
            </a:r>
            <a:r>
              <a:rPr lang="ko-KR" altLang="en-US" sz="2800" dirty="0" smtClean="0">
                <a:solidFill>
                  <a:srgbClr val="C00000"/>
                </a:solidFill>
                <a:latin typeface="Arial"/>
                <a:cs typeface="Arial"/>
              </a:rPr>
              <a:t>→ 호주 뉴질랜드 기록기관</a:t>
            </a:r>
            <a:r>
              <a:rPr lang="en-US" altLang="ko-KR" sz="2800" dirty="0" smtClean="0">
                <a:solidFill>
                  <a:srgbClr val="C00000"/>
                </a:solidFill>
                <a:latin typeface="Arial"/>
                <a:cs typeface="Arial"/>
              </a:rPr>
              <a:t>, </a:t>
            </a:r>
            <a:r>
              <a:rPr lang="ko-KR" altLang="en-US" sz="2800" dirty="0" smtClean="0">
                <a:solidFill>
                  <a:srgbClr val="C00000"/>
                </a:solidFill>
                <a:latin typeface="Arial"/>
                <a:cs typeface="Arial"/>
              </a:rPr>
              <a:t>기록전문가의 이익은 무엇인가</a:t>
            </a:r>
            <a:r>
              <a:rPr lang="en-US" altLang="ko-KR" sz="2800" dirty="0" smtClean="0">
                <a:solidFill>
                  <a:srgbClr val="C00000"/>
                </a:solidFill>
                <a:latin typeface="Arial"/>
                <a:cs typeface="Arial"/>
              </a:rPr>
              <a:t>?</a:t>
            </a:r>
            <a:endParaRPr lang="en-US" altLang="ko-KR" sz="2800" dirty="0" smtClean="0">
              <a:solidFill>
                <a:srgbClr val="C00000"/>
              </a:solidFill>
            </a:endParaRPr>
          </a:p>
          <a:p>
            <a:pPr marL="0" indent="0">
              <a:buNone/>
            </a:pPr>
            <a:endParaRPr lang="en-US" altLang="ko-KR" sz="2800" dirty="0" smtClean="0"/>
          </a:p>
          <a:p>
            <a:r>
              <a:rPr lang="ko-KR" altLang="en-US" sz="2800" dirty="0" smtClean="0"/>
              <a:t>발표의 주제와  지역적 관심사가 다양한 반면</a:t>
            </a:r>
            <a:r>
              <a:rPr lang="en-US" altLang="ko-KR" sz="2800" dirty="0" smtClean="0"/>
              <a:t>, </a:t>
            </a:r>
            <a:r>
              <a:rPr lang="ko-KR" altLang="en-US" sz="2800" dirty="0" smtClean="0"/>
              <a:t>발표 내용이 소략하고</a:t>
            </a:r>
            <a:r>
              <a:rPr lang="en-US" altLang="ko-KR" sz="2800" dirty="0" smtClean="0"/>
              <a:t>, </a:t>
            </a:r>
            <a:r>
              <a:rPr lang="ko-KR" altLang="en-US" sz="2800" dirty="0" smtClean="0"/>
              <a:t>수준의 차이가 큼</a:t>
            </a:r>
            <a:r>
              <a:rPr lang="en-US" altLang="ko-KR" sz="2800" dirty="0" smtClean="0"/>
              <a:t>. </a:t>
            </a:r>
            <a:r>
              <a:rPr lang="ko-KR" altLang="en-US" sz="2800" dirty="0" smtClean="0"/>
              <a:t>프로젝트의 홍보적 발표</a:t>
            </a:r>
            <a:r>
              <a:rPr lang="en-US" altLang="ko-KR" sz="2800" dirty="0" smtClean="0"/>
              <a:t>, </a:t>
            </a:r>
            <a:r>
              <a:rPr lang="ko-KR" altLang="en-US" sz="2800" dirty="0" smtClean="0"/>
              <a:t>국가기록기관의 활동 홍보 다수</a:t>
            </a:r>
            <a:endParaRPr lang="en-US" altLang="ko-KR" sz="2800" dirty="0" smtClean="0"/>
          </a:p>
          <a:p>
            <a:endParaRPr lang="en-US" altLang="ko-KR" sz="2800" dirty="0"/>
          </a:p>
          <a:p>
            <a:r>
              <a:rPr lang="ko-KR" altLang="en-US" sz="2800" dirty="0" smtClean="0"/>
              <a:t>탈유럽중심</a:t>
            </a:r>
            <a:r>
              <a:rPr lang="en-US" altLang="ko-KR" sz="2800" dirty="0" smtClean="0"/>
              <a:t>,</a:t>
            </a:r>
            <a:r>
              <a:rPr lang="ko-KR" altLang="en-US" sz="2800" dirty="0" smtClean="0"/>
              <a:t> 지역확산적 주제와 발표 증가</a:t>
            </a:r>
            <a:r>
              <a:rPr lang="en-US" altLang="ko-KR" sz="2800" dirty="0" smtClean="0"/>
              <a:t>: </a:t>
            </a:r>
            <a:r>
              <a:rPr lang="ko-KR" altLang="en-US" sz="2800" dirty="0" smtClean="0"/>
              <a:t>아프리카</a:t>
            </a:r>
            <a:r>
              <a:rPr lang="en-US" altLang="ko-KR" sz="2800" dirty="0" smtClean="0"/>
              <a:t>, </a:t>
            </a:r>
            <a:r>
              <a:rPr lang="ko-KR" altLang="en-US" sz="2800" dirty="0" smtClean="0"/>
              <a:t>파브리카</a:t>
            </a:r>
            <a:r>
              <a:rPr lang="en-US" altLang="ko-KR" sz="2800" dirty="0" smtClean="0"/>
              <a:t>, </a:t>
            </a:r>
            <a:r>
              <a:rPr lang="ko-KR" altLang="en-US" sz="2800" dirty="0" smtClean="0"/>
              <a:t>중남미</a:t>
            </a:r>
            <a:r>
              <a:rPr lang="en-US" altLang="ko-KR" sz="2800" dirty="0" smtClean="0"/>
              <a:t>, </a:t>
            </a:r>
            <a:r>
              <a:rPr lang="ko-KR" altLang="en-US" sz="2800" dirty="0" smtClean="0"/>
              <a:t>일본</a:t>
            </a:r>
            <a:r>
              <a:rPr lang="en-US" altLang="ko-KR" sz="2800" dirty="0" smtClean="0"/>
              <a:t>, </a:t>
            </a:r>
            <a:r>
              <a:rPr lang="ko-KR" altLang="en-US" sz="2800" dirty="0" smtClean="0"/>
              <a:t>중국</a:t>
            </a:r>
            <a:r>
              <a:rPr lang="en-US" altLang="ko-KR" sz="2800" dirty="0" smtClean="0"/>
              <a:t>.  </a:t>
            </a:r>
            <a:r>
              <a:rPr lang="ko-KR" altLang="en-US" sz="2800" dirty="0" smtClean="0"/>
              <a:t>일본과 중국을 제외하고는 아시아권의 존재감 미미</a:t>
            </a:r>
            <a:r>
              <a:rPr lang="en-US" altLang="ko-KR" sz="2800" dirty="0" smtClean="0"/>
              <a:t>. </a:t>
            </a:r>
            <a:r>
              <a:rPr lang="ko-KR" altLang="en-US" sz="2800" dirty="0" smtClean="0"/>
              <a:t>    </a:t>
            </a:r>
            <a:endParaRPr lang="en-US" altLang="ko-KR" sz="2800" dirty="0" smtClean="0"/>
          </a:p>
          <a:p>
            <a:endParaRPr lang="en-US" altLang="ko-KR" sz="2800" dirty="0"/>
          </a:p>
          <a:p>
            <a:r>
              <a:rPr lang="en-US" altLang="ko-KR" sz="2800" dirty="0" smtClean="0"/>
              <a:t>ICA </a:t>
            </a:r>
            <a:r>
              <a:rPr lang="ko-KR" altLang="en-US" sz="2800" dirty="0" smtClean="0"/>
              <a:t>조직활동과 표준화 활동 등 전문 프로그램 활동에 대한 소개와 </a:t>
            </a:r>
            <a:r>
              <a:rPr lang="en-US" altLang="ko-KR" sz="2800" dirty="0" smtClean="0"/>
              <a:t>‘</a:t>
            </a:r>
            <a:r>
              <a:rPr lang="ko-KR" altLang="en-US" sz="2800" dirty="0" smtClean="0"/>
              <a:t>회원과의 소통</a:t>
            </a:r>
            <a:r>
              <a:rPr lang="en-US" altLang="ko-KR" sz="2800" dirty="0" smtClean="0"/>
              <a:t>’</a:t>
            </a:r>
            <a:r>
              <a:rPr lang="ko-KR" altLang="en-US" sz="2800" dirty="0" smtClean="0"/>
              <a:t>을 강화한 별도 프로그램 운영</a:t>
            </a:r>
            <a:r>
              <a:rPr lang="en-US" altLang="ko-KR" sz="2800" dirty="0" smtClean="0"/>
              <a:t>  (open and participatory ICA projects and business) </a:t>
            </a:r>
          </a:p>
          <a:p>
            <a:endParaRPr lang="en-US" altLang="ko-KR" sz="2800" dirty="0" smtClean="0"/>
          </a:p>
          <a:p>
            <a:r>
              <a:rPr lang="ko-KR" altLang="en-US" sz="2800" dirty="0" smtClean="0"/>
              <a:t>후속 워크숍의 주제도 호주의 장점과 관심분야를 주로 반영</a:t>
            </a:r>
            <a:r>
              <a:rPr lang="en-US" altLang="ko-KR" sz="2800" dirty="0" smtClean="0"/>
              <a:t>: </a:t>
            </a:r>
            <a:r>
              <a:rPr lang="ko-KR" altLang="en-US" sz="2800" dirty="0" smtClean="0"/>
              <a:t>디지털 보존전략</a:t>
            </a:r>
            <a:r>
              <a:rPr lang="en-US" altLang="ko-KR" sz="2800" dirty="0" smtClean="0"/>
              <a:t>, </a:t>
            </a:r>
            <a:r>
              <a:rPr lang="ko-KR" altLang="en-US" sz="2800" dirty="0" smtClean="0"/>
              <a:t>웹</a:t>
            </a:r>
            <a:r>
              <a:rPr lang="en-US" altLang="ko-KR" sz="2800" dirty="0" smtClean="0"/>
              <a:t>2.0 </a:t>
            </a:r>
            <a:r>
              <a:rPr lang="ko-KR" altLang="en-US" sz="2800" dirty="0" smtClean="0"/>
              <a:t>등  </a:t>
            </a:r>
            <a:endParaRPr lang="en-US" altLang="ko-KR" sz="2800" dirty="0" smtClean="0"/>
          </a:p>
        </p:txBody>
      </p:sp>
    </p:spTree>
    <p:extLst>
      <p:ext uri="{BB962C8B-B14F-4D97-AF65-F5344CB8AC3E}">
        <p14:creationId xmlns:p14="http://schemas.microsoft.com/office/powerpoint/2010/main" val="247094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ICA</a:t>
            </a:r>
            <a:r>
              <a:rPr lang="ko-KR" altLang="en-US" dirty="0" smtClean="0"/>
              <a:t>에서의 전문가협회 활동</a:t>
            </a:r>
            <a:endParaRPr lang="ko-KR" altLang="en-US" dirty="0"/>
          </a:p>
        </p:txBody>
      </p:sp>
      <p:sp>
        <p:nvSpPr>
          <p:cNvPr id="3" name="Content Placeholder 2"/>
          <p:cNvSpPr>
            <a:spLocks noGrp="1"/>
          </p:cNvSpPr>
          <p:nvPr>
            <p:ph idx="1"/>
          </p:nvPr>
        </p:nvSpPr>
        <p:spPr/>
        <p:txBody>
          <a:bodyPr>
            <a:normAutofit/>
          </a:bodyPr>
          <a:lstStyle/>
          <a:p>
            <a:r>
              <a:rPr lang="en-US" altLang="ko-KR" sz="2800" b="1" dirty="0" smtClean="0">
                <a:solidFill>
                  <a:srgbClr val="0070C0"/>
                </a:solidFill>
              </a:rPr>
              <a:t>ICA/SPA </a:t>
            </a:r>
            <a:r>
              <a:rPr lang="ko-KR" altLang="en-US" sz="2800" b="1" dirty="0" smtClean="0">
                <a:solidFill>
                  <a:srgbClr val="0070C0"/>
                </a:solidFill>
              </a:rPr>
              <a:t>사업 목적</a:t>
            </a:r>
            <a:endParaRPr lang="en-US" altLang="ko-KR" sz="2800" b="1" dirty="0" smtClean="0">
              <a:solidFill>
                <a:srgbClr val="0070C0"/>
              </a:solidFill>
            </a:endParaRPr>
          </a:p>
          <a:p>
            <a:r>
              <a:rPr lang="en-US" altLang="ko-KR" sz="2800" b="1" dirty="0" smtClean="0">
                <a:solidFill>
                  <a:srgbClr val="0070C0"/>
                </a:solidFill>
              </a:rPr>
              <a:t>ICA/SPA </a:t>
            </a:r>
            <a:r>
              <a:rPr lang="ko-KR" altLang="en-US" sz="2800" b="1" dirty="0" smtClean="0">
                <a:solidFill>
                  <a:srgbClr val="0070C0"/>
                </a:solidFill>
              </a:rPr>
              <a:t>전략 목적</a:t>
            </a:r>
            <a:endParaRPr lang="en-US" altLang="ko-KR" sz="2800" b="1" dirty="0" smtClean="0">
              <a:solidFill>
                <a:srgbClr val="0070C0"/>
              </a:solidFill>
            </a:endParaRPr>
          </a:p>
          <a:p>
            <a:r>
              <a:rPr lang="en-US" altLang="ko-KR" sz="2800" b="1" dirty="0" smtClean="0">
                <a:solidFill>
                  <a:srgbClr val="0070C0"/>
                </a:solidFill>
              </a:rPr>
              <a:t>ICA/SPA </a:t>
            </a:r>
            <a:r>
              <a:rPr lang="ko-KR" altLang="en-US" sz="2800" b="1" dirty="0" smtClean="0">
                <a:solidFill>
                  <a:srgbClr val="0070C0"/>
                </a:solidFill>
              </a:rPr>
              <a:t>주요 사업 산출물</a:t>
            </a:r>
            <a:endParaRPr lang="en-US" altLang="ko-KR" sz="2800" b="1" dirty="0" smtClean="0">
              <a:solidFill>
                <a:srgbClr val="0070C0"/>
              </a:solidFill>
            </a:endParaRPr>
          </a:p>
          <a:p>
            <a:r>
              <a:rPr lang="en-US" altLang="ko-KR" sz="2800" b="1" dirty="0" smtClean="0">
                <a:solidFill>
                  <a:srgbClr val="0070C0"/>
                </a:solidFill>
              </a:rPr>
              <a:t>ICA/SPA </a:t>
            </a:r>
            <a:r>
              <a:rPr lang="ko-KR" altLang="en-US" sz="2800" b="1" dirty="0" smtClean="0">
                <a:solidFill>
                  <a:srgbClr val="0070C0"/>
                </a:solidFill>
              </a:rPr>
              <a:t>집행위원회 </a:t>
            </a:r>
            <a:endParaRPr lang="en-US" altLang="ko-KR" sz="2800" b="1" dirty="0" smtClean="0">
              <a:solidFill>
                <a:srgbClr val="0070C0"/>
              </a:solidFill>
            </a:endParaRPr>
          </a:p>
          <a:p>
            <a:r>
              <a:rPr lang="ko-KR" altLang="en-US" sz="2800" b="1" dirty="0" smtClean="0">
                <a:solidFill>
                  <a:srgbClr val="0070C0"/>
                </a:solidFill>
              </a:rPr>
              <a:t>주요 국가 전문가협회 개관</a:t>
            </a:r>
            <a:endParaRPr lang="en-US" altLang="ko-KR" sz="2800" b="1" dirty="0" smtClean="0">
              <a:solidFill>
                <a:srgbClr val="0070C0"/>
              </a:solidFill>
            </a:endParaRPr>
          </a:p>
          <a:p>
            <a:r>
              <a:rPr lang="ko-KR" altLang="en-US" sz="2800" b="1" dirty="0" smtClean="0">
                <a:solidFill>
                  <a:srgbClr val="0070C0"/>
                </a:solidFill>
              </a:rPr>
              <a:t>전문가협회의 전문역량 기준제정과 전문가 자격인증</a:t>
            </a:r>
            <a:r>
              <a:rPr lang="en-US" altLang="ko-KR" b="1" dirty="0" smtClean="0"/>
              <a:t> </a:t>
            </a:r>
            <a:endParaRPr lang="ko-KR" altLang="en-US" b="1" dirty="0"/>
          </a:p>
        </p:txBody>
      </p:sp>
    </p:spTree>
    <p:extLst>
      <p:ext uri="{BB962C8B-B14F-4D97-AF65-F5344CB8AC3E}">
        <p14:creationId xmlns:p14="http://schemas.microsoft.com/office/powerpoint/2010/main" val="104932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706090"/>
          </a:xfrm>
        </p:spPr>
        <p:txBody>
          <a:bodyPr>
            <a:normAutofit/>
          </a:bodyPr>
          <a:lstStyle/>
          <a:p>
            <a:r>
              <a:rPr lang="en-US" altLang="ko-KR" sz="2800" b="1" dirty="0" smtClean="0">
                <a:solidFill>
                  <a:srgbClr val="0070C0"/>
                </a:solidFill>
              </a:rPr>
              <a:t>ICA/SPA</a:t>
            </a:r>
            <a:r>
              <a:rPr lang="ko-KR" altLang="en-US" sz="2800" b="1" dirty="0" smtClean="0">
                <a:solidFill>
                  <a:srgbClr val="0070C0"/>
                </a:solidFill>
              </a:rPr>
              <a:t>의 사업</a:t>
            </a:r>
            <a:r>
              <a:rPr lang="en-US" altLang="ko-KR" sz="2800" b="1" dirty="0" smtClean="0">
                <a:solidFill>
                  <a:srgbClr val="0070C0"/>
                </a:solidFill>
              </a:rPr>
              <a:t> </a:t>
            </a:r>
            <a:r>
              <a:rPr lang="ko-KR" altLang="en-US" sz="2800" b="1" dirty="0" smtClean="0">
                <a:solidFill>
                  <a:srgbClr val="0070C0"/>
                </a:solidFill>
              </a:rPr>
              <a:t>목적 </a:t>
            </a:r>
            <a:endParaRPr lang="ko-KR" altLang="en-US" sz="2800" dirty="0">
              <a:solidFill>
                <a:srgbClr val="0070C0"/>
              </a:solidFill>
            </a:endParaRPr>
          </a:p>
        </p:txBody>
      </p:sp>
      <p:sp>
        <p:nvSpPr>
          <p:cNvPr id="3" name="Content Placeholder 2"/>
          <p:cNvSpPr>
            <a:spLocks noGrp="1"/>
          </p:cNvSpPr>
          <p:nvPr>
            <p:ph idx="1"/>
          </p:nvPr>
        </p:nvSpPr>
        <p:spPr>
          <a:xfrm>
            <a:off x="457200" y="1052736"/>
            <a:ext cx="8229600" cy="5472608"/>
          </a:xfrm>
        </p:spPr>
        <p:txBody>
          <a:bodyPr>
            <a:normAutofit fontScale="85000" lnSpcReduction="20000"/>
          </a:bodyPr>
          <a:lstStyle/>
          <a:p>
            <a:r>
              <a:rPr lang="ko-KR" altLang="en-US" sz="2400" b="1" dirty="0" smtClean="0"/>
              <a:t>전문가협회들의 밀접한 협력 증진 </a:t>
            </a:r>
            <a:endParaRPr lang="en-US" altLang="ko-KR" sz="2400" b="1" dirty="0" smtClean="0"/>
          </a:p>
          <a:p>
            <a:pPr marL="0" indent="0">
              <a:buNone/>
            </a:pPr>
            <a:r>
              <a:rPr lang="en-US" altLang="ko-KR" sz="2400" dirty="0"/>
              <a:t> </a:t>
            </a:r>
            <a:r>
              <a:rPr lang="en-US" altLang="ko-KR" sz="2400" dirty="0" smtClean="0"/>
              <a:t>   (to </a:t>
            </a:r>
            <a:r>
              <a:rPr lang="en-US" altLang="ko-KR" sz="2400" dirty="0"/>
              <a:t>promote closer collaboration of all records management </a:t>
            </a:r>
            <a:r>
              <a:rPr lang="en-US" altLang="ko-KR" sz="2400" dirty="0" smtClean="0"/>
              <a:t>and</a:t>
            </a:r>
          </a:p>
          <a:p>
            <a:pPr marL="0" indent="0">
              <a:buNone/>
            </a:pPr>
            <a:r>
              <a:rPr lang="en-US" altLang="ko-KR" sz="2400" dirty="0"/>
              <a:t> </a:t>
            </a:r>
            <a:r>
              <a:rPr lang="en-US" altLang="ko-KR" sz="2400" dirty="0" smtClean="0"/>
              <a:t>    </a:t>
            </a:r>
            <a:r>
              <a:rPr lang="fr-FR" altLang="ko-KR" sz="2400" dirty="0" err="1" smtClean="0"/>
              <a:t>archival</a:t>
            </a:r>
            <a:r>
              <a:rPr lang="fr-FR" altLang="ko-KR" sz="2400" dirty="0" smtClean="0"/>
              <a:t>  </a:t>
            </a:r>
            <a:r>
              <a:rPr lang="fr-FR" altLang="ko-KR" sz="2400" dirty="0" err="1" smtClean="0"/>
              <a:t>professional</a:t>
            </a:r>
            <a:r>
              <a:rPr lang="fr-FR" altLang="ko-KR" sz="2400" dirty="0" smtClean="0"/>
              <a:t>  associations)</a:t>
            </a:r>
          </a:p>
          <a:p>
            <a:endParaRPr lang="fr-FR" altLang="ko-KR" sz="2400" dirty="0"/>
          </a:p>
          <a:p>
            <a:r>
              <a:rPr lang="ko-KR" altLang="en-US" sz="2400" b="1" dirty="0" smtClean="0"/>
              <a:t>모든 전문가협회 활동 정보를 수집 전파 </a:t>
            </a:r>
            <a:endParaRPr lang="en-US" altLang="ko-KR" sz="2400" b="1" dirty="0" smtClean="0"/>
          </a:p>
          <a:p>
            <a:pPr marL="0" indent="0">
              <a:buNone/>
            </a:pPr>
            <a:r>
              <a:rPr lang="en-US" altLang="ko-KR" sz="2400" dirty="0"/>
              <a:t> </a:t>
            </a:r>
            <a:r>
              <a:rPr lang="en-US" altLang="ko-KR" sz="2400" dirty="0" smtClean="0"/>
              <a:t>   (to </a:t>
            </a:r>
            <a:r>
              <a:rPr lang="en-US" altLang="ko-KR" sz="2400" dirty="0"/>
              <a:t>gather and disseminate information about the activities of </a:t>
            </a:r>
            <a:r>
              <a:rPr lang="en-US" altLang="ko-KR" sz="2400" dirty="0" smtClean="0"/>
              <a:t>all</a:t>
            </a:r>
          </a:p>
          <a:p>
            <a:pPr marL="0" indent="0">
              <a:buNone/>
            </a:pPr>
            <a:r>
              <a:rPr lang="en-US" altLang="ko-KR" sz="2400" dirty="0"/>
              <a:t> </a:t>
            </a:r>
            <a:r>
              <a:rPr lang="en-US" altLang="ko-KR" sz="2400" dirty="0" smtClean="0"/>
              <a:t>   </a:t>
            </a:r>
            <a:r>
              <a:rPr lang="fr-FR" altLang="ko-KR" sz="2400" dirty="0" smtClean="0"/>
              <a:t>records </a:t>
            </a:r>
            <a:r>
              <a:rPr lang="fr-FR" altLang="ko-KR" sz="2400" dirty="0"/>
              <a:t>management and </a:t>
            </a:r>
            <a:r>
              <a:rPr lang="fr-FR" altLang="ko-KR" sz="2400" dirty="0" err="1" smtClean="0"/>
              <a:t>archival</a:t>
            </a:r>
            <a:r>
              <a:rPr lang="fr-FR" altLang="ko-KR" sz="2400" dirty="0" smtClean="0"/>
              <a:t> </a:t>
            </a:r>
            <a:r>
              <a:rPr lang="fr-FR" altLang="ko-KR" sz="2400" dirty="0" err="1" smtClean="0"/>
              <a:t>professional</a:t>
            </a:r>
            <a:r>
              <a:rPr lang="fr-FR" altLang="ko-KR" sz="2400" dirty="0" smtClean="0"/>
              <a:t>  associations)</a:t>
            </a:r>
          </a:p>
          <a:p>
            <a:endParaRPr lang="fr-FR" altLang="ko-KR" sz="2400" dirty="0"/>
          </a:p>
          <a:p>
            <a:r>
              <a:rPr lang="ko-KR" altLang="en-US" sz="2400" b="1" dirty="0" smtClean="0"/>
              <a:t>새로운 전문가협회 설립 격려 지원 </a:t>
            </a:r>
            <a:endParaRPr lang="en-US" altLang="ko-KR" sz="2400" b="1" dirty="0" smtClean="0"/>
          </a:p>
          <a:p>
            <a:pPr marL="0" indent="0">
              <a:buNone/>
            </a:pPr>
            <a:r>
              <a:rPr lang="en-US" altLang="ko-KR" sz="2400" dirty="0" smtClean="0"/>
              <a:t>    (to </a:t>
            </a:r>
            <a:r>
              <a:rPr lang="en-US" altLang="ko-KR" sz="2400" dirty="0"/>
              <a:t>encourage and assist the establishment of </a:t>
            </a:r>
            <a:r>
              <a:rPr lang="en-US" altLang="ko-KR" sz="2400" dirty="0" smtClean="0"/>
              <a:t>new</a:t>
            </a:r>
          </a:p>
          <a:p>
            <a:pPr marL="0" indent="0">
              <a:buNone/>
            </a:pPr>
            <a:r>
              <a:rPr lang="en-US" altLang="ko-KR" sz="2400" dirty="0"/>
              <a:t> </a:t>
            </a:r>
            <a:r>
              <a:rPr lang="en-US" altLang="ko-KR" sz="2400" dirty="0" smtClean="0"/>
              <a:t>   professional records </a:t>
            </a:r>
            <a:r>
              <a:rPr lang="en-US" altLang="ko-KR" sz="2400" dirty="0"/>
              <a:t>management and archival </a:t>
            </a:r>
            <a:r>
              <a:rPr lang="en-US" altLang="ko-KR" sz="2400" dirty="0" smtClean="0"/>
              <a:t>associations)</a:t>
            </a:r>
          </a:p>
          <a:p>
            <a:endParaRPr lang="en-US" altLang="ko-KR" sz="2400" dirty="0"/>
          </a:p>
          <a:p>
            <a:r>
              <a:rPr lang="en-US" altLang="ko-KR" sz="2400" b="1" dirty="0" smtClean="0"/>
              <a:t>ICA </a:t>
            </a:r>
            <a:r>
              <a:rPr lang="ko-KR" altLang="en-US" sz="2400" b="1" dirty="0" smtClean="0"/>
              <a:t>기록전문가윤리 증진 유지 </a:t>
            </a:r>
            <a:endParaRPr lang="en-US" altLang="ko-KR" sz="2400" b="1" dirty="0" smtClean="0"/>
          </a:p>
          <a:p>
            <a:pPr marL="0" indent="0">
              <a:buNone/>
            </a:pPr>
            <a:r>
              <a:rPr lang="en-US" altLang="ko-KR" sz="2400" dirty="0"/>
              <a:t> </a:t>
            </a:r>
            <a:r>
              <a:rPr lang="en-US" altLang="ko-KR" sz="2400" dirty="0" smtClean="0"/>
              <a:t>  (to </a:t>
            </a:r>
            <a:r>
              <a:rPr lang="en-US" altLang="ko-KR" sz="2400" dirty="0"/>
              <a:t>promote and maintain the ICA Code of </a:t>
            </a:r>
            <a:r>
              <a:rPr lang="en-US" altLang="ko-KR" sz="2400" dirty="0" smtClean="0"/>
              <a:t>Ethics)</a:t>
            </a:r>
          </a:p>
          <a:p>
            <a:endParaRPr lang="en-US" altLang="ko-KR" sz="2400" dirty="0"/>
          </a:p>
          <a:p>
            <a:r>
              <a:rPr lang="ko-KR" altLang="en-US" sz="2400" b="1" dirty="0" smtClean="0"/>
              <a:t>전문가 이해 증진을 위한 프로젝트 수행 </a:t>
            </a:r>
            <a:endParaRPr lang="en-US" altLang="ko-KR" sz="2400" b="1" dirty="0" smtClean="0"/>
          </a:p>
          <a:p>
            <a:pPr marL="0" indent="0">
              <a:buNone/>
            </a:pPr>
            <a:r>
              <a:rPr lang="en-US" altLang="ko-KR" sz="2400" dirty="0"/>
              <a:t> </a:t>
            </a:r>
            <a:r>
              <a:rPr lang="en-US" altLang="ko-KR" sz="2400" dirty="0" smtClean="0"/>
              <a:t>  (to </a:t>
            </a:r>
            <a:r>
              <a:rPr lang="en-US" altLang="ko-KR" sz="2400" dirty="0"/>
              <a:t>carry out projects of professional </a:t>
            </a:r>
            <a:r>
              <a:rPr lang="en-US" altLang="ko-KR" sz="2400" dirty="0" smtClean="0"/>
              <a:t>interest)</a:t>
            </a:r>
            <a:endParaRPr lang="fr-FR" altLang="ko-KR" sz="2400" dirty="0"/>
          </a:p>
          <a:p>
            <a:endParaRPr lang="fr-FR" altLang="ko-KR" sz="2400" i="1" dirty="0" smtClean="0"/>
          </a:p>
          <a:p>
            <a:endParaRPr lang="ko-KR" altLang="en-US" sz="2400" dirty="0"/>
          </a:p>
        </p:txBody>
      </p:sp>
    </p:spTree>
    <p:extLst>
      <p:ext uri="{BB962C8B-B14F-4D97-AF65-F5344CB8AC3E}">
        <p14:creationId xmlns:p14="http://schemas.microsoft.com/office/powerpoint/2010/main" val="11863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706090"/>
          </a:xfrm>
        </p:spPr>
        <p:txBody>
          <a:bodyPr>
            <a:normAutofit/>
          </a:bodyPr>
          <a:lstStyle/>
          <a:p>
            <a:r>
              <a:rPr lang="en-US" altLang="ko-KR" sz="2800" b="1" dirty="0" smtClean="0">
                <a:solidFill>
                  <a:srgbClr val="0070C0"/>
                </a:solidFill>
              </a:rPr>
              <a:t>ICA/SPA</a:t>
            </a:r>
            <a:r>
              <a:rPr lang="ko-KR" altLang="en-US" sz="2800" b="1" dirty="0" smtClean="0">
                <a:solidFill>
                  <a:srgbClr val="0070C0"/>
                </a:solidFill>
              </a:rPr>
              <a:t>의 전략 목적  </a:t>
            </a:r>
            <a:endParaRPr lang="ko-KR" altLang="en-US" sz="2800" dirty="0">
              <a:solidFill>
                <a:srgbClr val="0070C0"/>
              </a:solidFill>
            </a:endParaRPr>
          </a:p>
        </p:txBody>
      </p:sp>
      <p:sp>
        <p:nvSpPr>
          <p:cNvPr id="3" name="Content Placeholder 2"/>
          <p:cNvSpPr>
            <a:spLocks noGrp="1"/>
          </p:cNvSpPr>
          <p:nvPr>
            <p:ph idx="1"/>
          </p:nvPr>
        </p:nvSpPr>
        <p:spPr>
          <a:xfrm>
            <a:off x="457200" y="1052736"/>
            <a:ext cx="8229600" cy="5472608"/>
          </a:xfrm>
        </p:spPr>
        <p:txBody>
          <a:bodyPr>
            <a:normAutofit lnSpcReduction="10000"/>
          </a:bodyPr>
          <a:lstStyle/>
          <a:p>
            <a:pPr marL="0" indent="0">
              <a:buNone/>
            </a:pPr>
            <a:r>
              <a:rPr lang="en-US" altLang="ko-KR" sz="2400" b="1" dirty="0" smtClean="0"/>
              <a:t>&lt;SPA </a:t>
            </a:r>
            <a:r>
              <a:rPr lang="ko-KR" altLang="en-US" sz="2400" b="1" dirty="0" smtClean="0"/>
              <a:t>전략 목적</a:t>
            </a:r>
            <a:r>
              <a:rPr lang="en-US" altLang="ko-KR" sz="2400" b="1" dirty="0" smtClean="0"/>
              <a:t>&gt;</a:t>
            </a:r>
          </a:p>
          <a:p>
            <a:endParaRPr lang="en-US" altLang="ko-KR" sz="2400" b="1" dirty="0" smtClean="0"/>
          </a:p>
          <a:p>
            <a:r>
              <a:rPr lang="ko-KR" altLang="en-US" sz="2400" b="1" dirty="0" smtClean="0">
                <a:solidFill>
                  <a:srgbClr val="C00000"/>
                </a:solidFill>
              </a:rPr>
              <a:t>각국 전문가협회의 발전을 지원하고 전문성을 옹호</a:t>
            </a:r>
            <a:endParaRPr lang="en-US" altLang="ko-KR" sz="2400" b="1" dirty="0" smtClean="0">
              <a:solidFill>
                <a:srgbClr val="C00000"/>
              </a:solidFill>
            </a:endParaRPr>
          </a:p>
          <a:p>
            <a:endParaRPr lang="en-US" altLang="ko-KR" sz="2400" b="1" dirty="0" smtClean="0"/>
          </a:p>
          <a:p>
            <a:r>
              <a:rPr lang="ko-KR" altLang="en-US" sz="2400" b="1" dirty="0" smtClean="0">
                <a:solidFill>
                  <a:srgbClr val="C00000"/>
                </a:solidFill>
              </a:rPr>
              <a:t>전문가협회 간의 정보 교환을 촉진하고 협력활동을 지원</a:t>
            </a:r>
            <a:endParaRPr lang="en-US" altLang="ko-KR" sz="2400" b="1" dirty="0" smtClean="0">
              <a:solidFill>
                <a:srgbClr val="C00000"/>
              </a:solidFill>
            </a:endParaRPr>
          </a:p>
          <a:p>
            <a:endParaRPr lang="en-US" altLang="ko-KR" sz="2400" b="1" dirty="0" smtClean="0"/>
          </a:p>
          <a:p>
            <a:r>
              <a:rPr lang="ko-KR" altLang="en-US" sz="2400" b="1" dirty="0" smtClean="0"/>
              <a:t>전문가협회의 산출물과 서비스를 향상하는데 기여</a:t>
            </a:r>
            <a:endParaRPr lang="en-US" altLang="ko-KR" sz="2400" b="1" dirty="0" smtClean="0"/>
          </a:p>
          <a:p>
            <a:endParaRPr lang="en-US" altLang="ko-KR" sz="2400" b="1" dirty="0" smtClean="0"/>
          </a:p>
          <a:p>
            <a:r>
              <a:rPr lang="ko-KR" altLang="en-US" sz="2400" b="1" dirty="0" smtClean="0"/>
              <a:t>새로운 전문가협회 설립을 권장 지원 </a:t>
            </a:r>
            <a:endParaRPr lang="en-US" altLang="ko-KR" sz="2400" b="1" dirty="0" smtClean="0"/>
          </a:p>
          <a:p>
            <a:pPr marL="0" indent="0">
              <a:buNone/>
            </a:pPr>
            <a:r>
              <a:rPr lang="ko-KR" altLang="en-US" sz="2400" b="1" dirty="0" smtClean="0"/>
              <a:t>  </a:t>
            </a:r>
            <a:endParaRPr lang="en-US" altLang="ko-KR" sz="2400" b="1" dirty="0" smtClean="0"/>
          </a:p>
          <a:p>
            <a:r>
              <a:rPr lang="en-US" altLang="ko-KR" sz="2400" b="1" dirty="0" smtClean="0"/>
              <a:t>SPA </a:t>
            </a:r>
            <a:r>
              <a:rPr lang="ko-KR" altLang="en-US" sz="2400" b="1" dirty="0" smtClean="0"/>
              <a:t>자체의 거버넌스와 행정적 조치들을 향상시킴 </a:t>
            </a:r>
            <a:r>
              <a:rPr lang="en-US" altLang="ko-KR" sz="2400" dirty="0" smtClean="0"/>
              <a:t>(</a:t>
            </a:r>
            <a:r>
              <a:rPr lang="ko-KR" altLang="en-US" sz="2400" dirty="0" smtClean="0"/>
              <a:t>집행추진위원회</a:t>
            </a:r>
            <a:r>
              <a:rPr lang="en-US" altLang="ko-KR" sz="2400" dirty="0" smtClean="0"/>
              <a:t>)</a:t>
            </a:r>
          </a:p>
          <a:p>
            <a:r>
              <a:rPr lang="fr-FR" altLang="ko-KR" sz="2000" dirty="0" smtClean="0"/>
              <a:t>http</a:t>
            </a:r>
            <a:r>
              <a:rPr lang="fr-FR" altLang="ko-KR" sz="2000" dirty="0"/>
              <a:t>://</a:t>
            </a:r>
            <a:r>
              <a:rPr lang="fr-FR" altLang="ko-KR" sz="2000" dirty="0" smtClean="0"/>
              <a:t>www.ica.org/730/about-section-of-professional-associations-spa/aboutspa.Html </a:t>
            </a:r>
            <a:endParaRPr lang="en-US" altLang="ko-KR" sz="2400" dirty="0" smtClean="0"/>
          </a:p>
          <a:p>
            <a:endParaRPr lang="fr-FR" altLang="ko-KR" sz="2400" dirty="0"/>
          </a:p>
          <a:p>
            <a:endParaRPr lang="fr-FR" altLang="ko-KR" sz="2400" i="1" dirty="0" smtClean="0"/>
          </a:p>
          <a:p>
            <a:endParaRPr lang="ko-KR" altLang="en-US" sz="2400" dirty="0"/>
          </a:p>
        </p:txBody>
      </p:sp>
    </p:spTree>
    <p:extLst>
      <p:ext uri="{BB962C8B-B14F-4D97-AF65-F5344CB8AC3E}">
        <p14:creationId xmlns:p14="http://schemas.microsoft.com/office/powerpoint/2010/main" val="10343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706090"/>
          </a:xfrm>
        </p:spPr>
        <p:txBody>
          <a:bodyPr>
            <a:normAutofit/>
          </a:bodyPr>
          <a:lstStyle/>
          <a:p>
            <a:r>
              <a:rPr lang="en-US" altLang="ko-KR" sz="2800" b="1" dirty="0" smtClean="0">
                <a:solidFill>
                  <a:srgbClr val="0070C0"/>
                </a:solidFill>
              </a:rPr>
              <a:t>ICA/SPA</a:t>
            </a:r>
            <a:r>
              <a:rPr lang="ko-KR" altLang="en-US" sz="2800" b="1" dirty="0" smtClean="0">
                <a:solidFill>
                  <a:srgbClr val="0070C0"/>
                </a:solidFill>
              </a:rPr>
              <a:t>의 주요 사업</a:t>
            </a:r>
            <a:r>
              <a:rPr lang="en-US" altLang="ko-KR" sz="2800" b="1" dirty="0" smtClean="0">
                <a:solidFill>
                  <a:srgbClr val="0070C0"/>
                </a:solidFill>
              </a:rPr>
              <a:t>: </a:t>
            </a:r>
            <a:r>
              <a:rPr lang="ko-KR" altLang="en-US" sz="2800" b="1" dirty="0" smtClean="0">
                <a:solidFill>
                  <a:srgbClr val="0070C0"/>
                </a:solidFill>
              </a:rPr>
              <a:t>산출물 </a:t>
            </a:r>
            <a:endParaRPr lang="ko-KR" altLang="en-US" sz="2800" dirty="0">
              <a:solidFill>
                <a:srgbClr val="0070C0"/>
              </a:solidFill>
            </a:endParaRPr>
          </a:p>
        </p:txBody>
      </p:sp>
      <p:sp>
        <p:nvSpPr>
          <p:cNvPr id="3" name="Content Placeholder 2"/>
          <p:cNvSpPr>
            <a:spLocks noGrp="1"/>
          </p:cNvSpPr>
          <p:nvPr>
            <p:ph idx="1"/>
          </p:nvPr>
        </p:nvSpPr>
        <p:spPr>
          <a:xfrm>
            <a:off x="457200" y="1052736"/>
            <a:ext cx="8229600" cy="5472608"/>
          </a:xfrm>
        </p:spPr>
        <p:txBody>
          <a:bodyPr>
            <a:normAutofit/>
          </a:bodyPr>
          <a:lstStyle/>
          <a:p>
            <a:r>
              <a:rPr lang="en-US" altLang="ko-KR" sz="2400" i="1" dirty="0" smtClean="0"/>
              <a:t>Guidelines </a:t>
            </a:r>
            <a:r>
              <a:rPr lang="en-US" altLang="ko-KR" sz="2400" i="1" dirty="0"/>
              <a:t>on establishing a mentoring program</a:t>
            </a:r>
          </a:p>
          <a:p>
            <a:r>
              <a:rPr lang="fr-FR" altLang="ko-KR" sz="2400" i="1" dirty="0"/>
              <a:t>Promotion </a:t>
            </a:r>
            <a:r>
              <a:rPr lang="fr-FR" altLang="ko-KR" sz="2400" i="1" dirty="0" smtClean="0"/>
              <a:t>Brochure, </a:t>
            </a:r>
            <a:r>
              <a:rPr lang="en-US" altLang="ko-KR" sz="2400" i="1" dirty="0"/>
              <a:t>SPA Section pages on the ICA </a:t>
            </a:r>
            <a:r>
              <a:rPr lang="en-US" altLang="ko-KR" sz="2400" i="1" dirty="0" smtClean="0"/>
              <a:t>website</a:t>
            </a:r>
          </a:p>
          <a:p>
            <a:r>
              <a:rPr lang="en-US" altLang="ko-KR" sz="2400" i="1" dirty="0"/>
              <a:t>Guidelines on conducting an election </a:t>
            </a:r>
            <a:endParaRPr lang="en-US" altLang="ko-KR" sz="2400" i="1" dirty="0" smtClean="0"/>
          </a:p>
          <a:p>
            <a:r>
              <a:rPr lang="en-US" altLang="ko-KR" sz="2400" i="1" dirty="0" smtClean="0"/>
              <a:t>Advocacy </a:t>
            </a:r>
            <a:r>
              <a:rPr lang="en-US" altLang="ko-KR" sz="2400" i="1" dirty="0"/>
              <a:t>and Promotion Strategies for Professional Associations</a:t>
            </a:r>
            <a:endParaRPr lang="en-US" altLang="ko-KR" sz="2400" dirty="0"/>
          </a:p>
          <a:p>
            <a:r>
              <a:rPr lang="en-US" altLang="ko-KR" sz="2400" i="1" dirty="0" smtClean="0"/>
              <a:t>Records </a:t>
            </a:r>
            <a:r>
              <a:rPr lang="en-US" altLang="ko-KR" sz="2400" i="1" dirty="0"/>
              <a:t>management guidelines for associations</a:t>
            </a:r>
            <a:endParaRPr lang="fr-FR" altLang="ko-KR" sz="2400" i="1" dirty="0" smtClean="0"/>
          </a:p>
          <a:p>
            <a:r>
              <a:rPr lang="fr-FR" altLang="ko-KR" sz="2400" i="1" dirty="0" err="1"/>
              <a:t>Universal</a:t>
            </a:r>
            <a:r>
              <a:rPr lang="fr-FR" altLang="ko-KR" sz="2400" i="1" dirty="0"/>
              <a:t> </a:t>
            </a:r>
            <a:r>
              <a:rPr lang="fr-FR" altLang="ko-KR" sz="2400" i="1" dirty="0" err="1"/>
              <a:t>Declaration</a:t>
            </a:r>
            <a:r>
              <a:rPr lang="fr-FR" altLang="ko-KR" sz="2400" i="1" dirty="0"/>
              <a:t> on </a:t>
            </a:r>
            <a:r>
              <a:rPr lang="fr-FR" altLang="ko-KR" sz="2400" i="1" dirty="0" smtClean="0"/>
              <a:t>Archives</a:t>
            </a:r>
          </a:p>
          <a:p>
            <a:r>
              <a:rPr lang="en-US" altLang="ko-KR" sz="2400" i="1" dirty="0"/>
              <a:t>Shape your own archivist: Developing a competency model: a guidance</a:t>
            </a:r>
          </a:p>
          <a:p>
            <a:r>
              <a:rPr lang="en-US" altLang="ko-KR" sz="2400" i="1" dirty="0" smtClean="0"/>
              <a:t>SPA Manual</a:t>
            </a:r>
            <a:endParaRPr lang="ko-KR" altLang="en-US" sz="2400" dirty="0"/>
          </a:p>
        </p:txBody>
      </p:sp>
    </p:spTree>
    <p:extLst>
      <p:ext uri="{BB962C8B-B14F-4D97-AF65-F5344CB8AC3E}">
        <p14:creationId xmlns:p14="http://schemas.microsoft.com/office/powerpoint/2010/main" val="110875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706090"/>
          </a:xfrm>
        </p:spPr>
        <p:txBody>
          <a:bodyPr>
            <a:normAutofit/>
          </a:bodyPr>
          <a:lstStyle/>
          <a:p>
            <a:r>
              <a:rPr lang="en-US" altLang="ko-KR" sz="2800" b="1" dirty="0" smtClean="0">
                <a:solidFill>
                  <a:srgbClr val="0070C0"/>
                </a:solidFill>
              </a:rPr>
              <a:t>ICA/SPA</a:t>
            </a:r>
            <a:r>
              <a:rPr lang="ko-KR" altLang="en-US" sz="2800" b="1" dirty="0" smtClean="0">
                <a:solidFill>
                  <a:srgbClr val="0070C0"/>
                </a:solidFill>
              </a:rPr>
              <a:t>의 주요 사업</a:t>
            </a:r>
            <a:r>
              <a:rPr lang="en-US" altLang="ko-KR" sz="2800" b="1" dirty="0" smtClean="0">
                <a:solidFill>
                  <a:srgbClr val="0070C0"/>
                </a:solidFill>
              </a:rPr>
              <a:t>: </a:t>
            </a:r>
            <a:r>
              <a:rPr lang="ko-KR" altLang="en-US" sz="2800" b="1" dirty="0" smtClean="0">
                <a:solidFill>
                  <a:srgbClr val="0070C0"/>
                </a:solidFill>
              </a:rPr>
              <a:t>산출물 </a:t>
            </a:r>
            <a:endParaRPr lang="ko-KR" altLang="en-US" sz="2800" dirty="0">
              <a:solidFill>
                <a:srgbClr val="0070C0"/>
              </a:solidFill>
            </a:endParaRPr>
          </a:p>
        </p:txBody>
      </p:sp>
      <p:sp>
        <p:nvSpPr>
          <p:cNvPr id="3" name="Content Placeholder 2"/>
          <p:cNvSpPr>
            <a:spLocks noGrp="1"/>
          </p:cNvSpPr>
          <p:nvPr>
            <p:ph idx="1"/>
          </p:nvPr>
        </p:nvSpPr>
        <p:spPr>
          <a:xfrm>
            <a:off x="457200" y="1052736"/>
            <a:ext cx="8229600" cy="5472608"/>
          </a:xfrm>
        </p:spPr>
        <p:txBody>
          <a:bodyPr>
            <a:normAutofit/>
          </a:bodyPr>
          <a:lstStyle/>
          <a:p>
            <a:r>
              <a:rPr lang="en-US" altLang="ko-KR" sz="2400" i="1" dirty="0" smtClean="0"/>
              <a:t>Guidelines </a:t>
            </a:r>
            <a:r>
              <a:rPr lang="en-US" altLang="ko-KR" sz="2400" i="1" dirty="0"/>
              <a:t>for developing training programs</a:t>
            </a:r>
          </a:p>
          <a:p>
            <a:r>
              <a:rPr lang="en-US" altLang="ko-KR" sz="2400" i="1" dirty="0" smtClean="0"/>
              <a:t>Guidelines </a:t>
            </a:r>
            <a:r>
              <a:rPr lang="en-US" altLang="ko-KR" sz="2400" i="1" dirty="0"/>
              <a:t>for organizing ‘Archives Day’ celebrations</a:t>
            </a:r>
          </a:p>
          <a:p>
            <a:r>
              <a:rPr lang="en-US" altLang="ko-KR" sz="2400" i="1" dirty="0" smtClean="0"/>
              <a:t>Guidelines </a:t>
            </a:r>
            <a:r>
              <a:rPr lang="en-US" altLang="ko-KR" sz="2400" i="1" dirty="0"/>
              <a:t>to assist associations share information</a:t>
            </a:r>
            <a:r>
              <a:rPr lang="en-US" altLang="ko-KR" sz="2400" dirty="0" smtClean="0"/>
              <a:t>.</a:t>
            </a:r>
          </a:p>
          <a:p>
            <a:r>
              <a:rPr lang="en-US" altLang="ko-KR" sz="2600" i="1" dirty="0"/>
              <a:t>Guidelines on Organizing Training Workshops and Seminars</a:t>
            </a:r>
            <a:endParaRPr lang="en-US" altLang="ko-KR" sz="2600" dirty="0" smtClean="0"/>
          </a:p>
          <a:p>
            <a:r>
              <a:rPr lang="en-US" altLang="ko-KR" sz="2400" i="1" dirty="0" smtClean="0"/>
              <a:t>Guidelines for Developing a Retention Schedule for Records Management and </a:t>
            </a:r>
            <a:r>
              <a:rPr lang="fr-FR" altLang="ko-KR" sz="2400" i="1" dirty="0" err="1" smtClean="0"/>
              <a:t>Archival</a:t>
            </a:r>
            <a:r>
              <a:rPr lang="fr-FR" altLang="ko-KR" sz="2400" i="1" dirty="0" smtClean="0"/>
              <a:t> Professional  Associations- </a:t>
            </a:r>
            <a:r>
              <a:rPr lang="en-US" altLang="ko-KR" sz="2400" i="1" dirty="0" smtClean="0"/>
              <a:t>Including a Model Retention Schedule</a:t>
            </a:r>
          </a:p>
          <a:p>
            <a:r>
              <a:rPr lang="fr-FR" altLang="ko-KR" sz="2400" dirty="0" err="1"/>
              <a:t>Archival</a:t>
            </a:r>
            <a:r>
              <a:rPr lang="fr-FR" altLang="ko-KR" sz="2400" dirty="0"/>
              <a:t> </a:t>
            </a:r>
            <a:r>
              <a:rPr lang="fr-FR" altLang="ko-KR" sz="2400" dirty="0" err="1"/>
              <a:t>Solidarity</a:t>
            </a:r>
            <a:r>
              <a:rPr lang="fr-FR" altLang="ko-KR" sz="2400" dirty="0"/>
              <a:t> Project</a:t>
            </a:r>
          </a:p>
          <a:p>
            <a:r>
              <a:rPr lang="fr-FR" altLang="ko-KR" sz="2400" dirty="0"/>
              <a:t>Code of </a:t>
            </a:r>
            <a:r>
              <a:rPr lang="fr-FR" altLang="ko-KR" sz="2400" dirty="0" err="1"/>
              <a:t>Ethics</a:t>
            </a:r>
            <a:r>
              <a:rPr lang="fr-FR" altLang="ko-KR" sz="2400" dirty="0"/>
              <a:t> </a:t>
            </a:r>
            <a:r>
              <a:rPr lang="fr-FR" altLang="ko-KR" sz="2400" dirty="0" smtClean="0"/>
              <a:t>Project</a:t>
            </a:r>
          </a:p>
          <a:p>
            <a:r>
              <a:rPr lang="en-US" altLang="ko-KR" sz="2400" dirty="0"/>
              <a:t>A World Wide Open House policy for traveling archivists</a:t>
            </a:r>
          </a:p>
          <a:p>
            <a:pPr marL="0" indent="0">
              <a:buNone/>
            </a:pPr>
            <a:endParaRPr lang="fr-FR" altLang="ko-KR" sz="2400" dirty="0"/>
          </a:p>
          <a:p>
            <a:endParaRPr lang="fr-FR" altLang="ko-KR" sz="2400" i="1" dirty="0" smtClean="0"/>
          </a:p>
          <a:p>
            <a:endParaRPr lang="ko-KR" altLang="en-US" sz="2400" dirty="0"/>
          </a:p>
        </p:txBody>
      </p:sp>
    </p:spTree>
    <p:extLst>
      <p:ext uri="{BB962C8B-B14F-4D97-AF65-F5344CB8AC3E}">
        <p14:creationId xmlns:p14="http://schemas.microsoft.com/office/powerpoint/2010/main" val="275589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29600" cy="4525963"/>
          </a:xfrm>
        </p:spPr>
        <p:txBody>
          <a:bodyPr/>
          <a:lstStyle/>
          <a:p>
            <a:endParaRPr lang="ko-KR" altLang="en-US" dirty="0"/>
          </a:p>
        </p:txBody>
      </p:sp>
      <p:sp>
        <p:nvSpPr>
          <p:cNvPr id="4" name="Rectangle 3"/>
          <p:cNvSpPr/>
          <p:nvPr/>
        </p:nvSpPr>
        <p:spPr>
          <a:xfrm>
            <a:off x="107504" y="1158999"/>
            <a:ext cx="9036496" cy="5355312"/>
          </a:xfrm>
          <a:prstGeom prst="rect">
            <a:avLst/>
          </a:prstGeom>
        </p:spPr>
        <p:txBody>
          <a:bodyPr wrap="square">
            <a:spAutoFit/>
          </a:bodyPr>
          <a:lstStyle/>
          <a:p>
            <a:r>
              <a:rPr lang="en-US" altLang="ko-KR" b="1" i="1" dirty="0" smtClean="0"/>
              <a:t>2012-2016 </a:t>
            </a:r>
            <a:r>
              <a:rPr lang="en-US" altLang="ko-KR" b="1" i="1" dirty="0"/>
              <a:t>SPA Steering </a:t>
            </a:r>
            <a:r>
              <a:rPr lang="en-US" altLang="ko-KR" b="1" i="1" dirty="0" smtClean="0"/>
              <a:t>Committee</a:t>
            </a:r>
          </a:p>
          <a:p>
            <a:endParaRPr lang="en-US" altLang="ko-KR" b="1" i="1" dirty="0"/>
          </a:p>
          <a:p>
            <a:r>
              <a:rPr lang="fr-FR" altLang="ko-KR" dirty="0"/>
              <a:t>[</a:t>
            </a:r>
            <a:r>
              <a:rPr lang="fr-FR" altLang="ko-KR" dirty="0" err="1"/>
              <a:t>Switzerland</a:t>
            </a:r>
            <a:r>
              <a:rPr lang="fr-FR" altLang="ko-KR" dirty="0"/>
              <a:t>] Cristina Bianchi, Association des Archivistes Suisses</a:t>
            </a:r>
          </a:p>
          <a:p>
            <a:r>
              <a:rPr lang="nl-NL" altLang="ko-KR" dirty="0"/>
              <a:t>[The Netherlands] Fred van Kan, Koninklijke Vereniging van Archivarissen in Nederland</a:t>
            </a:r>
          </a:p>
          <a:p>
            <a:r>
              <a:rPr lang="fr-FR" altLang="ko-KR" dirty="0"/>
              <a:t>[</a:t>
            </a:r>
            <a:r>
              <a:rPr lang="fr-FR" altLang="ko-KR" dirty="0" err="1"/>
              <a:t>Quebec</a:t>
            </a:r>
            <a:r>
              <a:rPr lang="fr-FR" altLang="ko-KR" dirty="0"/>
              <a:t>] Claude Roberto, Association des Archivistes du </a:t>
            </a:r>
            <a:r>
              <a:rPr lang="fr-FR" altLang="ko-KR" dirty="0" err="1"/>
              <a:t>Quebec</a:t>
            </a:r>
            <a:endParaRPr lang="fr-FR" altLang="ko-KR" dirty="0"/>
          </a:p>
          <a:p>
            <a:r>
              <a:rPr lang="de-DE" altLang="ko-KR" dirty="0"/>
              <a:t>[Germany] Bernhard Post, VdA - Verband Deutscher Archivarinnen und Archivare</a:t>
            </a:r>
          </a:p>
          <a:p>
            <a:r>
              <a:rPr lang="en-US" altLang="ko-KR" dirty="0"/>
              <a:t>[</a:t>
            </a:r>
            <a:r>
              <a:rPr lang="en-US" altLang="ko-KR" dirty="0" err="1"/>
              <a:t>Catalunya</a:t>
            </a:r>
            <a:r>
              <a:rPr lang="en-US" altLang="ko-KR" dirty="0"/>
              <a:t>] Joan </a:t>
            </a:r>
            <a:r>
              <a:rPr lang="en-US" altLang="ko-KR" dirty="0" err="1"/>
              <a:t>Antoni</a:t>
            </a:r>
            <a:r>
              <a:rPr lang="en-US" altLang="ko-KR" dirty="0"/>
              <a:t> Jimenez, </a:t>
            </a:r>
            <a:r>
              <a:rPr lang="en-US" altLang="ko-KR" dirty="0" err="1"/>
              <a:t>Associacio</a:t>
            </a:r>
            <a:r>
              <a:rPr lang="en-US" altLang="ko-KR" dirty="0"/>
              <a:t> </a:t>
            </a:r>
            <a:r>
              <a:rPr lang="en-US" altLang="ko-KR" dirty="0" err="1"/>
              <a:t>d'Arxivers-Gestors</a:t>
            </a:r>
            <a:r>
              <a:rPr lang="en-US" altLang="ko-KR" dirty="0"/>
              <a:t> de Documents de </a:t>
            </a:r>
            <a:r>
              <a:rPr lang="en-US" altLang="ko-KR" dirty="0" err="1"/>
              <a:t>Catalunya</a:t>
            </a:r>
            <a:endParaRPr lang="en-US" altLang="ko-KR" dirty="0"/>
          </a:p>
          <a:p>
            <a:r>
              <a:rPr lang="nn-NO" altLang="ko-KR" dirty="0"/>
              <a:t>[Norway] Vilde Ronge, Norsk ArkivrA</a:t>
            </a:r>
            <a:r>
              <a:rPr lang="ko-KR" altLang="nn-NO" dirty="0"/>
              <a:t>￥</a:t>
            </a:r>
            <a:r>
              <a:rPr lang="nn-NO" altLang="ko-KR" dirty="0"/>
              <a:t>d</a:t>
            </a:r>
          </a:p>
          <a:p>
            <a:r>
              <a:rPr lang="en-US" altLang="ko-KR" dirty="0"/>
              <a:t>[United States] </a:t>
            </a:r>
            <a:r>
              <a:rPr lang="en-US" altLang="ko-KR" dirty="0" err="1"/>
              <a:t>Gregor</a:t>
            </a:r>
            <a:r>
              <a:rPr lang="en-US" altLang="ko-KR" dirty="0"/>
              <a:t> </a:t>
            </a:r>
            <a:r>
              <a:rPr lang="en-US" altLang="ko-KR" dirty="0" err="1"/>
              <a:t>Trinkaus</a:t>
            </a:r>
            <a:r>
              <a:rPr lang="en-US" altLang="ko-KR" dirty="0"/>
              <a:t>-Randall, Society of American Archivists &amp; Academy of </a:t>
            </a:r>
            <a:r>
              <a:rPr lang="en-US" altLang="ko-KR" dirty="0" smtClean="0"/>
              <a:t>Certified Archivists</a:t>
            </a:r>
            <a:endParaRPr lang="en-US" altLang="ko-KR" dirty="0"/>
          </a:p>
          <a:p>
            <a:r>
              <a:rPr lang="es-ES" altLang="ko-KR" dirty="0"/>
              <a:t>[</a:t>
            </a:r>
            <a:r>
              <a:rPr lang="es-ES" altLang="ko-KR" dirty="0" err="1"/>
              <a:t>Mexico</a:t>
            </a:r>
            <a:r>
              <a:rPr lang="es-ES" altLang="ko-KR" dirty="0"/>
              <a:t>] </a:t>
            </a:r>
            <a:r>
              <a:rPr lang="es-ES" altLang="ko-KR" dirty="0" err="1"/>
              <a:t>Dario</a:t>
            </a:r>
            <a:r>
              <a:rPr lang="es-ES" altLang="ko-KR" dirty="0"/>
              <a:t> </a:t>
            </a:r>
            <a:r>
              <a:rPr lang="es-ES" altLang="ko-KR" dirty="0" err="1"/>
              <a:t>Martinez</a:t>
            </a:r>
            <a:r>
              <a:rPr lang="es-ES" altLang="ko-KR" dirty="0"/>
              <a:t>, Sociedad Para el Desarrollo </a:t>
            </a:r>
            <a:r>
              <a:rPr lang="es-ES" altLang="ko-KR" dirty="0" err="1"/>
              <a:t>Cientifico</a:t>
            </a:r>
            <a:r>
              <a:rPr lang="es-ES" altLang="ko-KR" dirty="0"/>
              <a:t> de la </a:t>
            </a:r>
            <a:r>
              <a:rPr lang="es-ES" altLang="ko-KR" dirty="0" err="1"/>
              <a:t>Archivistica</a:t>
            </a:r>
            <a:endParaRPr lang="es-ES" altLang="ko-KR" dirty="0"/>
          </a:p>
          <a:p>
            <a:r>
              <a:rPr lang="en-US" altLang="ko-KR" dirty="0"/>
              <a:t>[South Korea] </a:t>
            </a:r>
            <a:r>
              <a:rPr lang="en-US" altLang="ko-KR" dirty="0" err="1"/>
              <a:t>Sangmin</a:t>
            </a:r>
            <a:r>
              <a:rPr lang="en-US" altLang="ko-KR" dirty="0"/>
              <a:t> Lee, Korean Association of Records Managers and Archivists</a:t>
            </a:r>
          </a:p>
          <a:p>
            <a:r>
              <a:rPr lang="pl-PL" altLang="ko-KR" dirty="0"/>
              <a:t>[Poland] Piotr Zawilski, Stowarzyszenie Archiwistow Polskich</a:t>
            </a:r>
          </a:p>
          <a:p>
            <a:r>
              <a:rPr lang="pt-BR" altLang="ko-KR" dirty="0"/>
              <a:t>[Brazil] Maria Celina Soares de Mello e Silva, Associcao dos Arqivistas Brasileiros</a:t>
            </a:r>
          </a:p>
          <a:p>
            <a:r>
              <a:rPr lang="it-IT" altLang="ko-KR" dirty="0"/>
              <a:t>[Israel] Galia Duvidzon, Israeli Archives and Information Association</a:t>
            </a:r>
          </a:p>
          <a:p>
            <a:r>
              <a:rPr lang="fr-FR" altLang="ko-KR" dirty="0"/>
              <a:t>[France] Ousmane M'Baye, Association des Archivistes </a:t>
            </a:r>
            <a:r>
              <a:rPr lang="fr-FR" altLang="ko-KR" dirty="0" err="1"/>
              <a:t>Francais</a:t>
            </a:r>
            <a:endParaRPr lang="fr-FR" altLang="ko-KR" dirty="0"/>
          </a:p>
          <a:p>
            <a:r>
              <a:rPr lang="en-US" altLang="ko-KR" dirty="0"/>
              <a:t>[Hong Kong] Simon </a:t>
            </a:r>
            <a:r>
              <a:rPr lang="en-US" altLang="ko-KR" dirty="0" err="1"/>
              <a:t>Fook</a:t>
            </a:r>
            <a:r>
              <a:rPr lang="en-US" altLang="ko-KR" dirty="0"/>
              <a:t> Keung Chu, Hong Kong Archives Society</a:t>
            </a:r>
            <a:endParaRPr lang="ko-KR" altLang="en-US" dirty="0"/>
          </a:p>
        </p:txBody>
      </p:sp>
      <p:sp>
        <p:nvSpPr>
          <p:cNvPr id="5" name="Title 4"/>
          <p:cNvSpPr>
            <a:spLocks noGrp="1"/>
          </p:cNvSpPr>
          <p:nvPr>
            <p:ph type="title"/>
          </p:nvPr>
        </p:nvSpPr>
        <p:spPr>
          <a:xfrm>
            <a:off x="457200" y="188640"/>
            <a:ext cx="8229600" cy="1143000"/>
          </a:xfrm>
        </p:spPr>
        <p:txBody>
          <a:bodyPr>
            <a:normAutofit/>
          </a:bodyPr>
          <a:lstStyle/>
          <a:p>
            <a:r>
              <a:rPr lang="en-US" altLang="ko-KR" sz="3200" b="1" dirty="0" smtClean="0">
                <a:solidFill>
                  <a:srgbClr val="0070C0"/>
                </a:solidFill>
              </a:rPr>
              <a:t>ICA/SPA </a:t>
            </a:r>
            <a:r>
              <a:rPr lang="ko-KR" altLang="en-US" sz="3200" b="1" dirty="0" smtClean="0">
                <a:solidFill>
                  <a:srgbClr val="0070C0"/>
                </a:solidFill>
              </a:rPr>
              <a:t>활동촉진위원회</a:t>
            </a:r>
            <a:r>
              <a:rPr lang="en-US" altLang="ko-KR" sz="3200" b="1" dirty="0" smtClean="0">
                <a:solidFill>
                  <a:srgbClr val="0070C0"/>
                </a:solidFill>
              </a:rPr>
              <a:t> </a:t>
            </a:r>
            <a:endParaRPr lang="ko-KR" altLang="en-US" sz="3200" b="1" dirty="0">
              <a:solidFill>
                <a:srgbClr val="0070C0"/>
              </a:solidFill>
            </a:endParaRPr>
          </a:p>
        </p:txBody>
      </p:sp>
    </p:spTree>
    <p:extLst>
      <p:ext uri="{BB962C8B-B14F-4D97-AF65-F5344CB8AC3E}">
        <p14:creationId xmlns:p14="http://schemas.microsoft.com/office/powerpoint/2010/main" val="206548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7"/>
            <a:ext cx="8229600" cy="5805264"/>
          </a:xfrm>
        </p:spPr>
        <p:txBody>
          <a:bodyPr>
            <a:normAutofit fontScale="47500" lnSpcReduction="20000"/>
          </a:bodyPr>
          <a:lstStyle/>
          <a:p>
            <a:endParaRPr lang="en-US" altLang="ko-KR" dirty="0" smtClean="0"/>
          </a:p>
          <a:p>
            <a:pPr algn="dist"/>
            <a:r>
              <a:rPr lang="en-US" altLang="ko-KR" dirty="0"/>
              <a:t>Netherlands </a:t>
            </a:r>
            <a:r>
              <a:rPr lang="en-US" altLang="ko-KR" dirty="0" smtClean="0"/>
              <a:t>in 1891 (</a:t>
            </a:r>
            <a:r>
              <a:rPr lang="en-US" altLang="ko-KR" i="1" dirty="0" err="1"/>
              <a:t>Vereniging</a:t>
            </a:r>
            <a:r>
              <a:rPr lang="en-US" altLang="ko-KR" i="1" dirty="0"/>
              <a:t> van </a:t>
            </a:r>
            <a:r>
              <a:rPr lang="en-US" altLang="ko-KR" i="1" dirty="0" err="1"/>
              <a:t>Archivarissen</a:t>
            </a:r>
            <a:r>
              <a:rPr lang="en-US" altLang="ko-KR" i="1" dirty="0"/>
              <a:t> in Nederland</a:t>
            </a:r>
            <a:r>
              <a:rPr lang="en-US" altLang="ko-KR" dirty="0"/>
              <a:t>, VAN, </a:t>
            </a:r>
            <a:r>
              <a:rPr lang="en-US" altLang="ko-KR" dirty="0" smtClean="0">
                <a:latin typeface="Arial"/>
                <a:cs typeface="Arial"/>
              </a:rPr>
              <a:t>→</a:t>
            </a:r>
            <a:r>
              <a:rPr lang="en-US" altLang="ko-KR" dirty="0" smtClean="0"/>
              <a:t> KVAN)</a:t>
            </a:r>
            <a:r>
              <a:rPr lang="en-US" altLang="ko-KR" dirty="0"/>
              <a:t>  </a:t>
            </a:r>
            <a:r>
              <a:rPr lang="en-US" altLang="ko-KR" u="sng" dirty="0" err="1" smtClean="0">
                <a:hlinkClick r:id="rId2"/>
              </a:rPr>
              <a:t>Archievenblad</a:t>
            </a:r>
            <a:r>
              <a:rPr lang="en-US" altLang="ko-KR" u="sng" dirty="0" smtClean="0"/>
              <a:t>  </a:t>
            </a:r>
            <a:r>
              <a:rPr lang="en-US" altLang="ko-KR" dirty="0"/>
              <a:t> </a:t>
            </a:r>
            <a:r>
              <a:rPr lang="en-US" altLang="ko-KR" u="sng" dirty="0">
                <a:hlinkClick r:id="rId3"/>
              </a:rPr>
              <a:t>KVAN-day</a:t>
            </a:r>
            <a:r>
              <a:rPr lang="en-US" altLang="ko-KR" dirty="0"/>
              <a:t>  </a:t>
            </a:r>
            <a:r>
              <a:rPr lang="en-US" altLang="ko-KR" dirty="0">
                <a:hlinkClick r:id="rId4"/>
              </a:rPr>
              <a:t>SNAAI</a:t>
            </a:r>
            <a:r>
              <a:rPr lang="en-US" altLang="ko-KR" dirty="0" smtClean="0"/>
              <a:t>. </a:t>
            </a:r>
            <a:r>
              <a:rPr lang="nl-NL" altLang="ko-KR" dirty="0">
                <a:hlinkClick r:id="rId5"/>
              </a:rPr>
              <a:t>Buitenland</a:t>
            </a:r>
            <a:r>
              <a:rPr lang="nl-NL" altLang="ko-KR" dirty="0"/>
              <a:t>, </a:t>
            </a:r>
            <a:r>
              <a:rPr lang="nl-NL" altLang="ko-KR" dirty="0">
                <a:hlinkClick r:id="rId6"/>
              </a:rPr>
              <a:t>Archival solidarity</a:t>
            </a:r>
            <a:r>
              <a:rPr lang="nl-NL" altLang="ko-KR" dirty="0"/>
              <a:t>, </a:t>
            </a:r>
            <a:r>
              <a:rPr lang="nl-NL" altLang="ko-KR" dirty="0">
                <a:hlinkClick r:id="rId7"/>
              </a:rPr>
              <a:t>Archiefonderwijs</a:t>
            </a:r>
            <a:r>
              <a:rPr lang="nl-NL" altLang="ko-KR" dirty="0"/>
              <a:t>, </a:t>
            </a:r>
            <a:r>
              <a:rPr lang="nl-NL" altLang="ko-KR" dirty="0">
                <a:hlinkClick r:id="rId8"/>
              </a:rPr>
              <a:t>Beroepscode</a:t>
            </a:r>
            <a:r>
              <a:rPr lang="nl-NL" altLang="ko-KR" dirty="0"/>
              <a:t>en </a:t>
            </a:r>
            <a:r>
              <a:rPr lang="nl-NL" altLang="ko-KR" dirty="0">
                <a:hlinkClick r:id="rId9"/>
              </a:rPr>
              <a:t>Lobby</a:t>
            </a:r>
            <a:r>
              <a:rPr lang="nl-NL" altLang="ko-KR" dirty="0"/>
              <a:t>.</a:t>
            </a:r>
            <a:endParaRPr lang="en-US" altLang="ko-KR" dirty="0" smtClean="0"/>
          </a:p>
          <a:p>
            <a:r>
              <a:rPr lang="en-US" altLang="ko-KR" dirty="0" smtClean="0"/>
              <a:t>1</a:t>
            </a:r>
            <a:r>
              <a:rPr lang="ko-KR" altLang="en-US" dirty="0" smtClean="0"/>
              <a:t>차세계대전 이전 유럽에 </a:t>
            </a:r>
            <a:r>
              <a:rPr lang="en-US" altLang="ko-KR" dirty="0" smtClean="0"/>
              <a:t>9</a:t>
            </a:r>
            <a:r>
              <a:rPr lang="ko-KR" altLang="en-US" dirty="0" smtClean="0"/>
              <a:t>개 국가에 전문가협회 조직</a:t>
            </a:r>
            <a:endParaRPr lang="en-US" altLang="ko-KR" dirty="0"/>
          </a:p>
          <a:p>
            <a:r>
              <a:rPr lang="de-DE" altLang="ko-KR" dirty="0" smtClean="0"/>
              <a:t>France </a:t>
            </a:r>
            <a:r>
              <a:rPr lang="de-DE" altLang="ko-KR" dirty="0"/>
              <a:t>in </a:t>
            </a:r>
            <a:r>
              <a:rPr lang="de-DE" altLang="ko-KR" dirty="0" smtClean="0"/>
              <a:t>1904,  Belgium </a:t>
            </a:r>
            <a:r>
              <a:rPr lang="de-DE" altLang="ko-KR" dirty="0"/>
              <a:t>in </a:t>
            </a:r>
            <a:r>
              <a:rPr lang="de-DE" altLang="ko-KR" dirty="0" smtClean="0"/>
              <a:t>1907/1921</a:t>
            </a:r>
            <a:r>
              <a:rPr lang="de-DE" altLang="ko-KR" dirty="0"/>
              <a:t>, Hungary in 1912, Denmark in 1917, Switzerland</a:t>
            </a:r>
          </a:p>
          <a:p>
            <a:r>
              <a:rPr lang="en-US" altLang="ko-KR" dirty="0"/>
              <a:t>in 1922, Norway in 1936, Estonia in </a:t>
            </a:r>
            <a:r>
              <a:rPr lang="en-US" altLang="ko-KR" dirty="0" smtClean="0"/>
              <a:t>1939 </a:t>
            </a:r>
          </a:p>
          <a:p>
            <a:r>
              <a:rPr lang="en-US" altLang="ko-KR" dirty="0" smtClean="0"/>
              <a:t>The </a:t>
            </a:r>
            <a:r>
              <a:rPr lang="en-US" altLang="ko-KR" i="1" dirty="0"/>
              <a:t>British Records </a:t>
            </a:r>
            <a:r>
              <a:rPr lang="en-US" altLang="ko-KR" i="1" dirty="0" smtClean="0"/>
              <a:t>Association </a:t>
            </a:r>
            <a:r>
              <a:rPr lang="en-US" altLang="ko-KR" dirty="0" smtClean="0"/>
              <a:t>in </a:t>
            </a:r>
            <a:r>
              <a:rPr lang="en-US" altLang="ko-KR" dirty="0"/>
              <a:t>1932</a:t>
            </a:r>
            <a:r>
              <a:rPr lang="en-US" altLang="ko-KR" dirty="0" smtClean="0"/>
              <a:t>,</a:t>
            </a:r>
          </a:p>
          <a:p>
            <a:r>
              <a:rPr lang="en-US" altLang="ko-KR" dirty="0" smtClean="0"/>
              <a:t>SAA (Society of American Archivists </a:t>
            </a:r>
            <a:r>
              <a:rPr lang="ko-KR" altLang="en-US" dirty="0" smtClean="0"/>
              <a:t>미국 </a:t>
            </a:r>
            <a:r>
              <a:rPr lang="en-US" altLang="ko-KR" dirty="0" smtClean="0"/>
              <a:t>1936,</a:t>
            </a:r>
            <a:r>
              <a:rPr lang="ko-KR" altLang="en-US" dirty="0" smtClean="0"/>
              <a:t> </a:t>
            </a:r>
            <a:r>
              <a:rPr lang="en-US" altLang="ko-KR" i="1" dirty="0" smtClean="0"/>
              <a:t>American Archivists, Archivist Outlook</a:t>
            </a:r>
            <a:r>
              <a:rPr lang="en-US" altLang="ko-KR" dirty="0" smtClean="0"/>
              <a:t>)</a:t>
            </a:r>
          </a:p>
          <a:p>
            <a:r>
              <a:rPr lang="en-US" altLang="ko-KR" dirty="0" smtClean="0"/>
              <a:t>NAGARA (NA of </a:t>
            </a:r>
            <a:r>
              <a:rPr lang="en-US" altLang="ko-KR" dirty="0" err="1" smtClean="0"/>
              <a:t>Govt</a:t>
            </a:r>
            <a:r>
              <a:rPr lang="en-US" altLang="ko-KR" dirty="0" smtClean="0"/>
              <a:t> Archives &amp; Records Administrators </a:t>
            </a:r>
            <a:r>
              <a:rPr lang="ko-KR" altLang="en-US" dirty="0" smtClean="0"/>
              <a:t>미국</a:t>
            </a:r>
            <a:r>
              <a:rPr lang="en-US" altLang="ko-KR" dirty="0" smtClean="0"/>
              <a:t> )</a:t>
            </a:r>
          </a:p>
          <a:p>
            <a:r>
              <a:rPr lang="en-US" altLang="ko-KR" dirty="0" smtClean="0"/>
              <a:t>ARA (Archives and Records Association, </a:t>
            </a:r>
            <a:r>
              <a:rPr lang="ko-KR" altLang="en-US" dirty="0" smtClean="0"/>
              <a:t>영국 </a:t>
            </a:r>
            <a:r>
              <a:rPr lang="en-US" altLang="ko-KR" dirty="0" smtClean="0"/>
              <a:t>&amp; </a:t>
            </a:r>
            <a:r>
              <a:rPr lang="ko-KR" altLang="en-US" dirty="0" smtClean="0"/>
              <a:t>아일랜드 </a:t>
            </a:r>
            <a:r>
              <a:rPr lang="en-US" altLang="ko-KR" dirty="0" smtClean="0"/>
              <a:t>2010, The Society of Archivists 1947-, National Council on Archives, ACALG </a:t>
            </a:r>
            <a:r>
              <a:rPr lang="ko-KR" altLang="en-US" dirty="0" smtClean="0"/>
              <a:t>합병</a:t>
            </a:r>
            <a:r>
              <a:rPr lang="en-US" altLang="ko-KR" dirty="0" smtClean="0"/>
              <a:t>, </a:t>
            </a:r>
            <a:r>
              <a:rPr lang="en-US" altLang="ko-KR" i="1" dirty="0" smtClean="0"/>
              <a:t>Journal of the Society of Archivists, ARC Magazine )</a:t>
            </a:r>
          </a:p>
          <a:p>
            <a:r>
              <a:rPr lang="ko-KR" altLang="ko-KR" dirty="0" smtClean="0"/>
              <a:t>VdA-</a:t>
            </a:r>
            <a:r>
              <a:rPr lang="de-DE" altLang="ko-KR" dirty="0" smtClean="0"/>
              <a:t> Verband deutscher Archivarinnen und Archivare e.V.</a:t>
            </a:r>
            <a:r>
              <a:rPr lang="ko-KR" altLang="ko-KR" dirty="0" smtClean="0"/>
              <a:t> </a:t>
            </a:r>
            <a:r>
              <a:rPr lang="en-US" altLang="ko-KR" dirty="0" smtClean="0"/>
              <a:t>(</a:t>
            </a:r>
            <a:r>
              <a:rPr lang="ko-KR" altLang="en-US" dirty="0" smtClean="0"/>
              <a:t>독일</a:t>
            </a:r>
            <a:r>
              <a:rPr lang="en-US" altLang="ko-KR" b="1" i="1" dirty="0" smtClean="0"/>
              <a:t>, </a:t>
            </a:r>
            <a:r>
              <a:rPr lang="fr-FR" altLang="ko-KR" b="1" i="1" dirty="0" err="1" smtClean="0">
                <a:hlinkClick r:id="rId10" tooltip="Öffnet externen Link in neuem Fenster"/>
              </a:rPr>
              <a:t>Archivist</a:t>
            </a:r>
            <a:r>
              <a:rPr lang="fr-FR" altLang="ko-KR" b="1" i="1" dirty="0" smtClean="0">
                <a:hlinkClick r:id="rId10" tooltip="Öffnet externen Link in neuem Fenster"/>
              </a:rPr>
              <a:t>. </a:t>
            </a:r>
            <a:r>
              <a:rPr lang="fr-FR" altLang="ko-KR" b="1" i="1" dirty="0" err="1" smtClean="0">
                <a:hlinkClick r:id="rId10" tooltip="Öffnet externen Link in neuem Fenster"/>
              </a:rPr>
              <a:t>Zeitschrift</a:t>
            </a:r>
            <a:r>
              <a:rPr lang="fr-FR" altLang="ko-KR" b="1" i="1" dirty="0" smtClean="0">
                <a:hlinkClick r:id="rId10" tooltip="Öffnet externen Link in neuem Fenster"/>
              </a:rPr>
              <a:t> </a:t>
            </a:r>
            <a:r>
              <a:rPr lang="fr-FR" altLang="ko-KR" b="1" i="1" dirty="0" err="1" smtClean="0">
                <a:hlinkClick r:id="rId10" tooltip="Öffnet externen Link in neuem Fenster"/>
              </a:rPr>
              <a:t>für</a:t>
            </a:r>
            <a:r>
              <a:rPr lang="fr-FR" altLang="ko-KR" b="1" i="1" dirty="0" smtClean="0">
                <a:hlinkClick r:id="rId10" tooltip="Öffnet externen Link in neuem Fenster"/>
              </a:rPr>
              <a:t> archives</a:t>
            </a:r>
            <a:r>
              <a:rPr lang="fr-FR" altLang="ko-KR" b="1" i="1" dirty="0" smtClean="0"/>
              <a:t> </a:t>
            </a:r>
            <a:r>
              <a:rPr lang="en-US" altLang="ko-KR" dirty="0" smtClean="0"/>
              <a:t>)</a:t>
            </a:r>
          </a:p>
          <a:p>
            <a:r>
              <a:rPr lang="fr-FR" altLang="ko-KR" dirty="0" smtClean="0"/>
              <a:t>AAF (Association des Archivistes français </a:t>
            </a:r>
            <a:r>
              <a:rPr lang="ko-KR" altLang="en-US" dirty="0" smtClean="0"/>
              <a:t>프랑스 </a:t>
            </a:r>
            <a:r>
              <a:rPr lang="en-US" altLang="ko-KR" dirty="0" smtClean="0"/>
              <a:t>1904)</a:t>
            </a:r>
          </a:p>
          <a:p>
            <a:r>
              <a:rPr lang="en-US" altLang="ko-KR" dirty="0" smtClean="0"/>
              <a:t>ACA (</a:t>
            </a:r>
            <a:r>
              <a:rPr lang="ko-KR" altLang="en-US" dirty="0" smtClean="0"/>
              <a:t>캐나다 </a:t>
            </a:r>
            <a:r>
              <a:rPr lang="en-US" altLang="ko-KR" dirty="0" smtClean="0"/>
              <a:t>1975, </a:t>
            </a:r>
            <a:r>
              <a:rPr lang="en-US" altLang="ko-KR" i="1" dirty="0" err="1" smtClean="0"/>
              <a:t>Archivaria</a:t>
            </a:r>
            <a:r>
              <a:rPr lang="en-US" altLang="ko-KR" dirty="0" smtClean="0"/>
              <a:t>)</a:t>
            </a:r>
          </a:p>
          <a:p>
            <a:r>
              <a:rPr lang="en-US" altLang="ko-KR" dirty="0" smtClean="0"/>
              <a:t>ASA (</a:t>
            </a:r>
            <a:r>
              <a:rPr lang="ko-KR" altLang="en-US" dirty="0" smtClean="0"/>
              <a:t>호주 </a:t>
            </a:r>
            <a:r>
              <a:rPr lang="en-US" altLang="ko-KR" dirty="0" smtClean="0"/>
              <a:t>1955, </a:t>
            </a:r>
            <a:r>
              <a:rPr lang="en-US" altLang="ko-KR" i="1" dirty="0" smtClean="0"/>
              <a:t>Archives and Manuscripts</a:t>
            </a:r>
            <a:r>
              <a:rPr lang="en-US" altLang="ko-KR" dirty="0" smtClean="0"/>
              <a:t>, </a:t>
            </a:r>
            <a:r>
              <a:rPr lang="en-US" altLang="ko-KR" i="1" dirty="0" smtClean="0"/>
              <a:t>Archives Matters</a:t>
            </a:r>
            <a:r>
              <a:rPr lang="en-US" altLang="ko-KR" dirty="0" smtClean="0"/>
              <a:t>, </a:t>
            </a:r>
            <a:r>
              <a:rPr lang="en-US" altLang="ko-KR" i="1" dirty="0" smtClean="0"/>
              <a:t>Keeping Archives</a:t>
            </a:r>
            <a:r>
              <a:rPr lang="en-US" altLang="ko-KR" dirty="0" smtClean="0"/>
              <a:t>)</a:t>
            </a:r>
          </a:p>
          <a:p>
            <a:r>
              <a:rPr lang="en-US" altLang="ko-KR" dirty="0" smtClean="0"/>
              <a:t>RMAA (</a:t>
            </a:r>
            <a:r>
              <a:rPr lang="ko-KR" altLang="en-US" dirty="0" smtClean="0"/>
              <a:t>호주 </a:t>
            </a:r>
            <a:r>
              <a:rPr lang="en-US" altLang="ko-KR" dirty="0" smtClean="0"/>
              <a:t>1969, </a:t>
            </a:r>
            <a:r>
              <a:rPr lang="fr-FR" altLang="ko-KR" i="1" dirty="0" smtClean="0"/>
              <a:t>IQ – </a:t>
            </a:r>
            <a:r>
              <a:rPr lang="fr-FR" altLang="ko-KR" i="1" dirty="0" smtClean="0">
                <a:hlinkClick r:id="rId11"/>
              </a:rPr>
              <a:t>The RIM </a:t>
            </a:r>
            <a:r>
              <a:rPr lang="fr-FR" altLang="ko-KR" i="1" dirty="0" err="1" smtClean="0">
                <a:hlinkClick r:id="rId11"/>
              </a:rPr>
              <a:t>Professionals</a:t>
            </a:r>
            <a:r>
              <a:rPr lang="fr-FR" altLang="ko-KR" i="1" dirty="0" smtClean="0">
                <a:hlinkClick r:id="rId11"/>
              </a:rPr>
              <a:t> </a:t>
            </a:r>
            <a:r>
              <a:rPr lang="fr-FR" altLang="ko-KR" i="1" dirty="0" err="1" smtClean="0">
                <a:hlinkClick r:id="rId11"/>
              </a:rPr>
              <a:t>Australasia</a:t>
            </a:r>
            <a:r>
              <a:rPr lang="fr-FR" altLang="ko-KR" i="1" dirty="0" smtClean="0">
                <a:hlinkClick r:id="rId11"/>
              </a:rPr>
              <a:t> </a:t>
            </a:r>
            <a:r>
              <a:rPr lang="fr-FR" altLang="ko-KR" i="1" dirty="0" err="1" smtClean="0">
                <a:hlinkClick r:id="rId11"/>
              </a:rPr>
              <a:t>Quarterly</a:t>
            </a:r>
            <a:r>
              <a:rPr lang="fr-FR" altLang="ko-KR" i="1" dirty="0" smtClean="0">
                <a:hlinkClick r:id="rId11"/>
              </a:rPr>
              <a:t> magazine</a:t>
            </a:r>
            <a:r>
              <a:rPr lang="en-US" altLang="ko-KR" dirty="0" smtClean="0"/>
              <a:t>)  ARANZ (NZ)</a:t>
            </a:r>
          </a:p>
          <a:p>
            <a:r>
              <a:rPr lang="en-US" altLang="ko-KR" dirty="0" smtClean="0"/>
              <a:t>KARMA(</a:t>
            </a:r>
            <a:r>
              <a:rPr lang="ko-KR" altLang="en-US" dirty="0" smtClean="0"/>
              <a:t>한국 </a:t>
            </a:r>
            <a:r>
              <a:rPr lang="en-US" altLang="ko-KR" dirty="0" smtClean="0"/>
              <a:t>2011)  </a:t>
            </a:r>
          </a:p>
          <a:p>
            <a:r>
              <a:rPr lang="ko-KR" altLang="en-US" dirty="0" smtClean="0"/>
              <a:t>전사협 </a:t>
            </a:r>
            <a:r>
              <a:rPr lang="en-US" altLang="ko-KR" dirty="0" smtClean="0"/>
              <a:t>(JSAI </a:t>
            </a:r>
            <a:r>
              <a:rPr lang="zh-TW" altLang="en-US" dirty="0" smtClean="0"/>
              <a:t>全国歴史資料保存利用機関連絡協議会 </a:t>
            </a:r>
            <a:r>
              <a:rPr lang="ko-KR" altLang="en-US" dirty="0" smtClean="0"/>
              <a:t>일본 </a:t>
            </a:r>
            <a:r>
              <a:rPr lang="en-US" altLang="ko-KR" dirty="0" smtClean="0"/>
              <a:t>1976/1988 ) </a:t>
            </a:r>
          </a:p>
          <a:p>
            <a:r>
              <a:rPr lang="en-US" altLang="ko-KR" dirty="0" smtClean="0"/>
              <a:t>CAS(</a:t>
            </a:r>
            <a:r>
              <a:rPr lang="ko-KR" altLang="en-US" dirty="0" smtClean="0"/>
              <a:t>중국당안학회</a:t>
            </a:r>
            <a:r>
              <a:rPr lang="en-US" altLang="ko-KR" dirty="0" smtClean="0"/>
              <a:t>, </a:t>
            </a:r>
            <a:r>
              <a:rPr lang="ko-KR" altLang="en-US" dirty="0" smtClean="0"/>
              <a:t>중국</a:t>
            </a:r>
            <a:r>
              <a:rPr lang="en-US" altLang="ko-KR" dirty="0" smtClean="0"/>
              <a:t>, ‘</a:t>
            </a:r>
            <a:r>
              <a:rPr lang="ko-KR" altLang="en-US" dirty="0" smtClean="0"/>
              <a:t>당안교육망</a:t>
            </a:r>
            <a:r>
              <a:rPr lang="en-US" altLang="ko-KR" dirty="0" smtClean="0"/>
              <a:t>’) </a:t>
            </a:r>
          </a:p>
          <a:p>
            <a:r>
              <a:rPr lang="en-US" altLang="ko-KR" dirty="0" smtClean="0"/>
              <a:t>HAS(</a:t>
            </a:r>
            <a:r>
              <a:rPr lang="ko-KR" altLang="en-US" dirty="0" smtClean="0"/>
              <a:t>홍콩당안협회</a:t>
            </a:r>
            <a:r>
              <a:rPr lang="en-US" altLang="ko-KR" dirty="0" smtClean="0"/>
              <a:t>, </a:t>
            </a:r>
            <a:r>
              <a:rPr lang="ko-KR" altLang="en-US" dirty="0" smtClean="0"/>
              <a:t>홍콩</a:t>
            </a:r>
            <a:r>
              <a:rPr lang="en-US" altLang="ko-KR" dirty="0" smtClean="0"/>
              <a:t>)</a:t>
            </a:r>
            <a:endParaRPr lang="en-US" altLang="ko-KR" dirty="0"/>
          </a:p>
          <a:p>
            <a:r>
              <a:rPr lang="ko-KR" altLang="en-US" b="1" dirty="0" smtClean="0">
                <a:solidFill>
                  <a:srgbClr val="FF0000"/>
                </a:solidFill>
              </a:rPr>
              <a:t>각국 협회의 특징은</a:t>
            </a:r>
            <a:r>
              <a:rPr lang="en-US" altLang="ko-KR" b="1" dirty="0" smtClean="0">
                <a:solidFill>
                  <a:srgbClr val="FF0000"/>
                </a:solidFill>
              </a:rPr>
              <a:t>?</a:t>
            </a:r>
            <a:endParaRPr lang="ko-KR" altLang="en-US" b="1" dirty="0">
              <a:solidFill>
                <a:srgbClr val="FF0000"/>
              </a:solidFill>
            </a:endParaRPr>
          </a:p>
        </p:txBody>
      </p:sp>
      <p:sp>
        <p:nvSpPr>
          <p:cNvPr id="5" name="Title 4"/>
          <p:cNvSpPr>
            <a:spLocks noGrp="1"/>
          </p:cNvSpPr>
          <p:nvPr>
            <p:ph type="title"/>
          </p:nvPr>
        </p:nvSpPr>
        <p:spPr>
          <a:xfrm>
            <a:off x="457200" y="44624"/>
            <a:ext cx="8229600" cy="1143000"/>
          </a:xfrm>
        </p:spPr>
        <p:txBody>
          <a:bodyPr>
            <a:normAutofit/>
          </a:bodyPr>
          <a:lstStyle/>
          <a:p>
            <a:r>
              <a:rPr lang="ko-KR" altLang="en-US" sz="3200" b="1" dirty="0" smtClean="0">
                <a:solidFill>
                  <a:srgbClr val="0070C0"/>
                </a:solidFill>
              </a:rPr>
              <a:t>주요 국가 전문가협회</a:t>
            </a:r>
            <a:endParaRPr lang="ko-KR" altLang="en-US" sz="3200" b="1" dirty="0">
              <a:solidFill>
                <a:srgbClr val="0070C0"/>
              </a:solidFill>
            </a:endParaRPr>
          </a:p>
        </p:txBody>
      </p:sp>
    </p:spTree>
    <p:extLst>
      <p:ext uri="{BB962C8B-B14F-4D97-AF65-F5344CB8AC3E}">
        <p14:creationId xmlns:p14="http://schemas.microsoft.com/office/powerpoint/2010/main" val="248220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o-KR" altLang="en-US" sz="3200" b="1" dirty="0" smtClean="0">
                <a:solidFill>
                  <a:srgbClr val="0070C0"/>
                </a:solidFill>
              </a:rPr>
              <a:t>기록관리자 전문역량 개발과 전문역량 기준</a:t>
            </a:r>
            <a:endParaRPr lang="ko-KR" altLang="en-US" sz="3200" dirty="0"/>
          </a:p>
        </p:txBody>
      </p:sp>
      <p:sp>
        <p:nvSpPr>
          <p:cNvPr id="3" name="Content Placeholder 2"/>
          <p:cNvSpPr>
            <a:spLocks noGrp="1"/>
          </p:cNvSpPr>
          <p:nvPr>
            <p:ph idx="1"/>
          </p:nvPr>
        </p:nvSpPr>
        <p:spPr/>
        <p:txBody>
          <a:bodyPr>
            <a:normAutofit fontScale="25000" lnSpcReduction="20000"/>
          </a:bodyPr>
          <a:lstStyle/>
          <a:p>
            <a:pPr marL="0" indent="0">
              <a:buNone/>
            </a:pPr>
            <a:r>
              <a:rPr lang="en-US" altLang="ko-KR" sz="4500" b="1" dirty="0" smtClean="0">
                <a:solidFill>
                  <a:schemeClr val="accent2">
                    <a:lumMod val="75000"/>
                  </a:schemeClr>
                </a:solidFill>
              </a:rPr>
              <a:t>   </a:t>
            </a:r>
            <a:endParaRPr lang="en-US" altLang="ko-KR" sz="7400" b="1" dirty="0" smtClean="0">
              <a:solidFill>
                <a:schemeClr val="accent2">
                  <a:lumMod val="75000"/>
                </a:schemeClr>
              </a:solidFill>
            </a:endParaRPr>
          </a:p>
          <a:p>
            <a:r>
              <a:rPr lang="en-US" altLang="ko-KR" sz="7400" b="1" dirty="0" smtClean="0">
                <a:solidFill>
                  <a:srgbClr val="C00000"/>
                </a:solidFill>
              </a:rPr>
              <a:t>Profession’s Competency Standards </a:t>
            </a:r>
          </a:p>
          <a:p>
            <a:pPr lvl="1">
              <a:buFont typeface="Wingdings" pitchFamily="2" charset="2"/>
              <a:buChar char="§"/>
            </a:pPr>
            <a:r>
              <a:rPr lang="en-US" altLang="ko-KR" sz="7400" b="1" dirty="0" smtClean="0"/>
              <a:t>SPA/EURBICA </a:t>
            </a:r>
          </a:p>
          <a:p>
            <a:pPr lvl="1">
              <a:buFont typeface="Wingdings" pitchFamily="2" charset="2"/>
              <a:buChar char="§"/>
            </a:pPr>
            <a:r>
              <a:rPr lang="en-US" altLang="ko-KR" sz="7400" b="1" dirty="0" smtClean="0"/>
              <a:t>SAA</a:t>
            </a:r>
          </a:p>
          <a:p>
            <a:pPr lvl="1">
              <a:buFont typeface="Wingdings" pitchFamily="2" charset="2"/>
              <a:buChar char="§"/>
            </a:pPr>
            <a:r>
              <a:rPr lang="en-US" altLang="ko-KR" sz="7400" b="1" dirty="0" smtClean="0"/>
              <a:t>ARA</a:t>
            </a:r>
          </a:p>
          <a:p>
            <a:pPr lvl="1">
              <a:buFont typeface="Wingdings" pitchFamily="2" charset="2"/>
              <a:buChar char="§"/>
            </a:pPr>
            <a:r>
              <a:rPr lang="en-US" altLang="ko-KR" sz="7400" b="1" dirty="0" smtClean="0"/>
              <a:t>ASA</a:t>
            </a:r>
          </a:p>
          <a:p>
            <a:pPr lvl="1">
              <a:buFont typeface="Wingdings" pitchFamily="2" charset="2"/>
              <a:buChar char="§"/>
            </a:pPr>
            <a:r>
              <a:rPr lang="en-US" altLang="ko-KR" sz="7400" b="1" dirty="0" smtClean="0"/>
              <a:t>Netherland</a:t>
            </a:r>
          </a:p>
          <a:p>
            <a:pPr lvl="1">
              <a:buFont typeface="Wingdings" pitchFamily="2" charset="2"/>
              <a:buChar char="§"/>
            </a:pPr>
            <a:endParaRPr lang="en-US" altLang="ko-KR" sz="7400" b="1" dirty="0" smtClean="0">
              <a:solidFill>
                <a:srgbClr val="C00000"/>
              </a:solidFill>
            </a:endParaRPr>
          </a:p>
          <a:p>
            <a:r>
              <a:rPr lang="fr-FR" altLang="ko-KR" sz="7400" b="1" dirty="0" err="1" smtClean="0"/>
              <a:t>Role</a:t>
            </a:r>
            <a:r>
              <a:rPr lang="fr-FR" altLang="ko-KR" sz="7400" b="1" dirty="0" smtClean="0"/>
              <a:t> </a:t>
            </a:r>
            <a:r>
              <a:rPr lang="fr-FR" altLang="ko-KR" sz="7400" b="1" dirty="0" err="1" smtClean="0"/>
              <a:t>Delineation</a:t>
            </a:r>
            <a:r>
              <a:rPr lang="fr-FR" altLang="ko-KR" sz="7400" b="1" dirty="0" smtClean="0"/>
              <a:t> </a:t>
            </a:r>
            <a:r>
              <a:rPr lang="fr-FR" altLang="ko-KR" sz="7400" b="1" dirty="0" err="1" smtClean="0"/>
              <a:t>Statement</a:t>
            </a:r>
            <a:r>
              <a:rPr lang="fr-FR" altLang="ko-KR" sz="7400" b="1" dirty="0" smtClean="0"/>
              <a:t> for Professional </a:t>
            </a:r>
            <a:r>
              <a:rPr lang="fr-FR" altLang="ko-KR" sz="7400" b="1" dirty="0" err="1" smtClean="0"/>
              <a:t>Archivists</a:t>
            </a:r>
            <a:r>
              <a:rPr lang="fr-FR" altLang="ko-KR" sz="7400" b="1" dirty="0" smtClean="0"/>
              <a:t> (</a:t>
            </a:r>
            <a:r>
              <a:rPr lang="fr-FR" altLang="ko-KR" sz="7400" b="1" dirty="0" err="1" smtClean="0"/>
              <a:t>Academy</a:t>
            </a:r>
            <a:r>
              <a:rPr lang="fr-FR" altLang="ko-KR" sz="7400" b="1" dirty="0" smtClean="0"/>
              <a:t> of </a:t>
            </a:r>
            <a:r>
              <a:rPr lang="fr-FR" altLang="ko-KR" sz="7400" b="1" dirty="0" err="1" smtClean="0"/>
              <a:t>Certified</a:t>
            </a:r>
            <a:r>
              <a:rPr lang="fr-FR" altLang="ko-KR" sz="7400" b="1" dirty="0" smtClean="0"/>
              <a:t> </a:t>
            </a:r>
            <a:r>
              <a:rPr lang="fr-FR" altLang="ko-KR" sz="7400" b="1" dirty="0" err="1" smtClean="0"/>
              <a:t>Archivists</a:t>
            </a:r>
            <a:r>
              <a:rPr lang="fr-FR" altLang="ko-KR" sz="7400" b="1" dirty="0" smtClean="0"/>
              <a:t>) </a:t>
            </a:r>
            <a:r>
              <a:rPr lang="fr-FR" altLang="ko-KR" sz="7400" b="1" dirty="0" smtClean="0">
                <a:latin typeface="Arial"/>
                <a:cs typeface="Arial"/>
              </a:rPr>
              <a:t>→ CA </a:t>
            </a:r>
            <a:r>
              <a:rPr lang="ko-KR" altLang="en-US" sz="7400" b="1" dirty="0" smtClean="0">
                <a:latin typeface="Arial"/>
                <a:cs typeface="Arial"/>
              </a:rPr>
              <a:t>인증</a:t>
            </a:r>
            <a:r>
              <a:rPr lang="fr-FR" altLang="ko-KR" sz="7400" b="1" dirty="0" smtClean="0"/>
              <a:t> </a:t>
            </a:r>
          </a:p>
          <a:p>
            <a:r>
              <a:rPr lang="fr-FR" altLang="ko-KR" sz="7400" b="1" dirty="0" smtClean="0"/>
              <a:t>Records and Information Management </a:t>
            </a:r>
            <a:r>
              <a:rPr lang="fr-FR" altLang="ko-KR" sz="7400" b="1" dirty="0" err="1" smtClean="0">
                <a:solidFill>
                  <a:srgbClr val="C00000"/>
                </a:solidFill>
              </a:rPr>
              <a:t>Core</a:t>
            </a:r>
            <a:r>
              <a:rPr lang="fr-FR" altLang="ko-KR" sz="7400" b="1" dirty="0" smtClean="0">
                <a:solidFill>
                  <a:srgbClr val="C00000"/>
                </a:solidFill>
              </a:rPr>
              <a:t> </a:t>
            </a:r>
            <a:r>
              <a:rPr lang="fr-FR" altLang="ko-KR" sz="7400" b="1" dirty="0" err="1" smtClean="0">
                <a:solidFill>
                  <a:srgbClr val="C00000"/>
                </a:solidFill>
              </a:rPr>
              <a:t>Competencies</a:t>
            </a:r>
            <a:r>
              <a:rPr lang="fr-FR" altLang="ko-KR" sz="7400" b="1" dirty="0" smtClean="0">
                <a:solidFill>
                  <a:srgbClr val="C00000"/>
                </a:solidFill>
              </a:rPr>
              <a:t> </a:t>
            </a:r>
            <a:r>
              <a:rPr lang="fr-FR" altLang="ko-KR" sz="7400" b="1" dirty="0" smtClean="0"/>
              <a:t>(ARMA International) </a:t>
            </a:r>
            <a:r>
              <a:rPr lang="fr-FR" altLang="ko-KR" sz="7400" b="1" dirty="0" smtClean="0">
                <a:latin typeface="Arial"/>
                <a:cs typeface="Arial"/>
              </a:rPr>
              <a:t>→ </a:t>
            </a:r>
            <a:r>
              <a:rPr lang="en-US" altLang="ko-KR" sz="7400" b="1" dirty="0" smtClean="0">
                <a:latin typeface="Arial"/>
                <a:cs typeface="Arial"/>
              </a:rPr>
              <a:t>CRM </a:t>
            </a:r>
            <a:r>
              <a:rPr lang="ko-KR" altLang="en-US" sz="7400" b="1" dirty="0" smtClean="0">
                <a:latin typeface="Arial"/>
                <a:cs typeface="Arial"/>
              </a:rPr>
              <a:t>인증</a:t>
            </a:r>
            <a:endParaRPr lang="en-US" altLang="ko-KR" sz="7400" b="1" dirty="0" smtClean="0">
              <a:latin typeface="Arial"/>
              <a:cs typeface="Arial"/>
            </a:endParaRPr>
          </a:p>
          <a:p>
            <a:r>
              <a:rPr lang="en-US" altLang="ko-KR" sz="7400" dirty="0" smtClean="0"/>
              <a:t>KVAN The </a:t>
            </a:r>
            <a:r>
              <a:rPr lang="en-US" altLang="ko-KR" sz="7400" dirty="0"/>
              <a:t>committee Archive Education</a:t>
            </a:r>
            <a:r>
              <a:rPr lang="en-US" altLang="ko-KR" sz="7400" dirty="0" smtClean="0"/>
              <a:t>: </a:t>
            </a:r>
          </a:p>
          <a:p>
            <a:pPr lvl="1">
              <a:buFont typeface="Wingdings" pitchFamily="2" charset="2"/>
              <a:buChar char="ü"/>
            </a:pPr>
            <a:r>
              <a:rPr lang="en-US" altLang="ko-KR" sz="7000" dirty="0" smtClean="0"/>
              <a:t>committed </a:t>
            </a:r>
            <a:r>
              <a:rPr lang="en-US" altLang="ko-KR" sz="7000" dirty="0"/>
              <a:t>to continuity and quality of education</a:t>
            </a:r>
            <a:r>
              <a:rPr lang="en-US" altLang="ko-KR" sz="7000" dirty="0" smtClean="0"/>
              <a:t>; </a:t>
            </a:r>
          </a:p>
          <a:p>
            <a:pPr lvl="1">
              <a:buFont typeface="Wingdings" pitchFamily="2" charset="2"/>
              <a:buChar char="ü"/>
            </a:pPr>
            <a:r>
              <a:rPr lang="en-US" altLang="ko-KR" sz="7000" dirty="0" smtClean="0"/>
              <a:t>advises </a:t>
            </a:r>
            <a:r>
              <a:rPr lang="en-US" altLang="ko-KR" sz="7000" dirty="0"/>
              <a:t>on the curriculum of the training </a:t>
            </a:r>
            <a:r>
              <a:rPr lang="en-US" altLang="ko-KR" sz="7000" dirty="0" smtClean="0"/>
              <a:t>records;</a:t>
            </a:r>
          </a:p>
          <a:p>
            <a:pPr lvl="1">
              <a:buFont typeface="Wingdings" pitchFamily="2" charset="2"/>
              <a:buChar char="ü"/>
            </a:pPr>
            <a:r>
              <a:rPr lang="en-US" altLang="ko-KR" sz="7000" dirty="0" smtClean="0"/>
              <a:t>evaluates </a:t>
            </a:r>
            <a:r>
              <a:rPr lang="en-US" altLang="ko-KR" sz="7000" dirty="0"/>
              <a:t>the archive and </a:t>
            </a:r>
            <a:r>
              <a:rPr lang="en-US" altLang="ko-KR" sz="7000" dirty="0" smtClean="0"/>
              <a:t>education</a:t>
            </a:r>
          </a:p>
          <a:p>
            <a:pPr lvl="1">
              <a:buFont typeface="Wingdings" pitchFamily="2" charset="2"/>
              <a:buChar char="ü"/>
            </a:pPr>
            <a:r>
              <a:rPr lang="en-US" altLang="ko-KR" sz="7000" dirty="0" smtClean="0"/>
              <a:t>ensures </a:t>
            </a:r>
            <a:r>
              <a:rPr lang="en-US" altLang="ko-KR" sz="7000" dirty="0"/>
              <a:t>the updating of the professional profiles.</a:t>
            </a:r>
          </a:p>
          <a:p>
            <a:pPr lvl="1">
              <a:buFont typeface="Wingdings" pitchFamily="2" charset="2"/>
              <a:buChar char="ü"/>
            </a:pPr>
            <a:endParaRPr lang="ko-KR" altLang="en-US" sz="7000" dirty="0" smtClean="0"/>
          </a:p>
          <a:p>
            <a:endParaRPr lang="ko-KR" altLang="en-US" sz="7400" dirty="0"/>
          </a:p>
        </p:txBody>
      </p:sp>
    </p:spTree>
    <p:extLst>
      <p:ext uri="{BB962C8B-B14F-4D97-AF65-F5344CB8AC3E}">
        <p14:creationId xmlns:p14="http://schemas.microsoft.com/office/powerpoint/2010/main" val="37440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ko-KR" sz="3600" b="1" dirty="0" smtClean="0"/>
              <a:t>2012 ICA</a:t>
            </a:r>
            <a:r>
              <a:rPr lang="ko-KR" altLang="en-US" sz="3600" b="1" dirty="0" smtClean="0"/>
              <a:t>총회 보고</a:t>
            </a:r>
            <a:r>
              <a:rPr lang="en-US" altLang="ko-KR" sz="3600" b="1" dirty="0" smtClean="0"/>
              <a:t/>
            </a:r>
            <a:br>
              <a:rPr lang="en-US" altLang="ko-KR" sz="3600" b="1" dirty="0" smtClean="0"/>
            </a:br>
            <a:r>
              <a:rPr lang="en-US" altLang="ko-KR" sz="3600" b="1" dirty="0" smtClean="0">
                <a:solidFill>
                  <a:srgbClr val="C00000"/>
                </a:solidFill>
              </a:rPr>
              <a:t>- </a:t>
            </a:r>
            <a:r>
              <a:rPr lang="ko-KR" altLang="en-US" sz="3600" b="1" dirty="0" smtClean="0">
                <a:solidFill>
                  <a:srgbClr val="C00000"/>
                </a:solidFill>
              </a:rPr>
              <a:t>변화하는 환경속의 전문직의 변화 </a:t>
            </a:r>
            <a:r>
              <a:rPr lang="en-US" altLang="ko-KR" sz="3600" b="1" dirty="0" smtClean="0">
                <a:solidFill>
                  <a:srgbClr val="C00000"/>
                </a:solidFill>
              </a:rPr>
              <a:t>-</a:t>
            </a:r>
            <a:endParaRPr lang="ko-KR" altLang="en-US" sz="3600" dirty="0"/>
          </a:p>
        </p:txBody>
      </p:sp>
      <p:sp>
        <p:nvSpPr>
          <p:cNvPr id="3" name="Content Placeholder 2"/>
          <p:cNvSpPr>
            <a:spLocks noGrp="1"/>
          </p:cNvSpPr>
          <p:nvPr>
            <p:ph idx="1"/>
          </p:nvPr>
        </p:nvSpPr>
        <p:spPr/>
        <p:txBody>
          <a:bodyPr/>
          <a:lstStyle/>
          <a:p>
            <a:pPr marL="514350" indent="-514350">
              <a:buFont typeface="+mj-lt"/>
              <a:buAutoNum type="arabicPeriod"/>
            </a:pPr>
            <a:endParaRPr lang="en-US" altLang="ko-KR" b="1" dirty="0" smtClean="0"/>
          </a:p>
          <a:p>
            <a:pPr marL="514350" indent="-514350">
              <a:buFont typeface="+mj-lt"/>
              <a:buAutoNum type="arabicPeriod"/>
            </a:pPr>
            <a:r>
              <a:rPr lang="en-US" altLang="ko-KR" b="1" dirty="0" smtClean="0"/>
              <a:t>2012 ICA </a:t>
            </a:r>
            <a:r>
              <a:rPr lang="ko-KR" altLang="en-US" b="1" dirty="0" smtClean="0"/>
              <a:t>총회 주요 내용</a:t>
            </a:r>
            <a:endParaRPr lang="en-US" altLang="ko-KR" b="1" dirty="0" smtClean="0"/>
          </a:p>
          <a:p>
            <a:pPr marL="514350" indent="-514350">
              <a:buFont typeface="+mj-lt"/>
              <a:buAutoNum type="arabicPeriod"/>
            </a:pPr>
            <a:endParaRPr lang="en-US" altLang="ko-KR" b="1" dirty="0" smtClean="0"/>
          </a:p>
          <a:p>
            <a:pPr marL="514350" indent="-514350">
              <a:buFont typeface="+mj-lt"/>
              <a:buAutoNum type="arabicPeriod"/>
            </a:pPr>
            <a:r>
              <a:rPr lang="en-US" altLang="ko-KR" b="1" dirty="0" smtClean="0"/>
              <a:t>ICA</a:t>
            </a:r>
            <a:r>
              <a:rPr lang="ko-KR" altLang="en-US" b="1" dirty="0" smtClean="0"/>
              <a:t>에서의 전문가협회 활동</a:t>
            </a:r>
            <a:endParaRPr lang="en-US" altLang="ko-KR" b="1" dirty="0" smtClean="0"/>
          </a:p>
          <a:p>
            <a:pPr marL="514350" indent="-514350">
              <a:buFont typeface="+mj-lt"/>
              <a:buAutoNum type="arabicPeriod"/>
            </a:pPr>
            <a:endParaRPr lang="en-US" altLang="ko-KR" b="1" dirty="0"/>
          </a:p>
          <a:p>
            <a:pPr marL="514350" indent="-514350">
              <a:buFont typeface="+mj-lt"/>
              <a:buAutoNum type="arabicPeriod"/>
            </a:pPr>
            <a:r>
              <a:rPr lang="ko-KR" altLang="en-US" b="1" dirty="0" smtClean="0"/>
              <a:t>공공기록관리부문의 최신 외국 동향 </a:t>
            </a:r>
            <a:r>
              <a:rPr lang="en-US" altLang="ko-KR" b="1" dirty="0" smtClean="0"/>
              <a:t> </a:t>
            </a:r>
            <a:endParaRPr lang="ko-KR" altLang="en-US" b="1" dirty="0"/>
          </a:p>
        </p:txBody>
      </p:sp>
    </p:spTree>
    <p:extLst>
      <p:ext uri="{BB962C8B-B14F-4D97-AF65-F5344CB8AC3E}">
        <p14:creationId xmlns:p14="http://schemas.microsoft.com/office/powerpoint/2010/main" val="612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sz="3600" b="1" dirty="0" smtClean="0"/>
              <a:t>3. </a:t>
            </a:r>
            <a:r>
              <a:rPr lang="ko-KR" altLang="en-US" sz="3600" b="1" dirty="0" smtClean="0"/>
              <a:t>공공기록관리부문의 최신 외국 동향 </a:t>
            </a:r>
            <a:r>
              <a:rPr lang="en-US" altLang="ko-KR" sz="3600" b="1" dirty="0" smtClean="0"/>
              <a:t> </a:t>
            </a:r>
            <a:endParaRPr lang="ko-KR" altLang="en-US" sz="3600" dirty="0"/>
          </a:p>
        </p:txBody>
      </p:sp>
      <p:sp>
        <p:nvSpPr>
          <p:cNvPr id="3" name="Content Placeholder 2"/>
          <p:cNvSpPr>
            <a:spLocks noGrp="1"/>
          </p:cNvSpPr>
          <p:nvPr>
            <p:ph idx="1"/>
          </p:nvPr>
        </p:nvSpPr>
        <p:spPr>
          <a:xfrm>
            <a:off x="457200" y="2348880"/>
            <a:ext cx="8229600" cy="4525963"/>
          </a:xfrm>
        </p:spPr>
        <p:txBody>
          <a:bodyPr>
            <a:normAutofit/>
          </a:bodyPr>
          <a:lstStyle/>
          <a:p>
            <a:r>
              <a:rPr lang="ko-KR" altLang="en-US" sz="2800" b="1" dirty="0" smtClean="0">
                <a:solidFill>
                  <a:srgbClr val="0070C0"/>
                </a:solidFill>
              </a:rPr>
              <a:t>열린 정부와 정보자유의 확대</a:t>
            </a:r>
            <a:endParaRPr lang="en-US" altLang="ko-KR" sz="2800" b="1" dirty="0" smtClean="0">
              <a:solidFill>
                <a:srgbClr val="0070C0"/>
              </a:solidFill>
            </a:endParaRPr>
          </a:p>
          <a:p>
            <a:endParaRPr lang="en-US" altLang="ko-KR" sz="2800" b="1" dirty="0" smtClean="0">
              <a:solidFill>
                <a:srgbClr val="0070C0"/>
              </a:solidFill>
            </a:endParaRPr>
          </a:p>
          <a:p>
            <a:r>
              <a:rPr lang="ko-KR" altLang="en-US" sz="2800" b="1" dirty="0" smtClean="0">
                <a:solidFill>
                  <a:srgbClr val="0070C0"/>
                </a:solidFill>
              </a:rPr>
              <a:t>정부기관</a:t>
            </a:r>
            <a:r>
              <a:rPr lang="en-US" altLang="ko-KR" sz="2800" b="1" dirty="0" smtClean="0">
                <a:solidFill>
                  <a:srgbClr val="0070C0"/>
                </a:solidFill>
              </a:rPr>
              <a:t>ERM•</a:t>
            </a:r>
            <a:r>
              <a:rPr lang="ko-KR" altLang="en-US" sz="2800" b="1" dirty="0" smtClean="0">
                <a:solidFill>
                  <a:srgbClr val="0070C0"/>
                </a:solidFill>
              </a:rPr>
              <a:t>디지털기록 보존에 역량 집중</a:t>
            </a:r>
            <a:endParaRPr lang="en-US" altLang="ko-KR" sz="2800" b="1" dirty="0" smtClean="0">
              <a:solidFill>
                <a:srgbClr val="0070C0"/>
              </a:solidFill>
            </a:endParaRPr>
          </a:p>
          <a:p>
            <a:pPr marL="0" indent="0">
              <a:buNone/>
            </a:pPr>
            <a:endParaRPr lang="en-US" altLang="ko-KR" sz="2800" b="1" dirty="0" smtClean="0">
              <a:solidFill>
                <a:srgbClr val="0070C0"/>
              </a:solidFill>
            </a:endParaRPr>
          </a:p>
          <a:p>
            <a:r>
              <a:rPr lang="ko-KR" altLang="en-US" sz="2800" b="1" dirty="0" smtClean="0">
                <a:solidFill>
                  <a:srgbClr val="0070C0"/>
                </a:solidFill>
              </a:rPr>
              <a:t>참여 아카이브즈</a:t>
            </a:r>
            <a:r>
              <a:rPr lang="en-US" altLang="ko-KR" sz="2800" b="1" dirty="0" smtClean="0">
                <a:solidFill>
                  <a:srgbClr val="0070C0"/>
                </a:solidFill>
              </a:rPr>
              <a:t>• </a:t>
            </a:r>
            <a:r>
              <a:rPr lang="ko-KR" altLang="en-US" sz="2800" b="1" dirty="0" smtClean="0">
                <a:solidFill>
                  <a:srgbClr val="0070C0"/>
                </a:solidFill>
              </a:rPr>
              <a:t>위키 리소스</a:t>
            </a:r>
            <a:r>
              <a:rPr lang="en-US" altLang="ko-KR" sz="2800" b="1" dirty="0" smtClean="0">
                <a:solidFill>
                  <a:srgbClr val="0070C0"/>
                </a:solidFill>
              </a:rPr>
              <a:t>•</a:t>
            </a:r>
            <a:r>
              <a:rPr lang="ko-KR" altLang="en-US" sz="2800" b="1" dirty="0" smtClean="0">
                <a:solidFill>
                  <a:srgbClr val="0070C0"/>
                </a:solidFill>
              </a:rPr>
              <a:t>시민아키비스트</a:t>
            </a:r>
            <a:endParaRPr lang="en-US" altLang="ko-KR" sz="2800" b="1" dirty="0">
              <a:solidFill>
                <a:srgbClr val="0070C0"/>
              </a:solidFill>
            </a:endParaRPr>
          </a:p>
          <a:p>
            <a:endParaRPr lang="ko-KR" altLang="en-US" b="1" dirty="0"/>
          </a:p>
        </p:txBody>
      </p:sp>
    </p:spTree>
    <p:extLst>
      <p:ext uri="{BB962C8B-B14F-4D97-AF65-F5344CB8AC3E}">
        <p14:creationId xmlns:p14="http://schemas.microsoft.com/office/powerpoint/2010/main" val="275898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o-KR" altLang="en-US" sz="3200" b="1" dirty="0" smtClean="0">
                <a:solidFill>
                  <a:srgbClr val="0070C0"/>
                </a:solidFill>
              </a:rPr>
              <a:t>열린 정부와 정보자유의 확대</a:t>
            </a:r>
            <a:endParaRPr lang="ko-KR" altLang="en-US" sz="3200" dirty="0"/>
          </a:p>
        </p:txBody>
      </p:sp>
      <p:sp>
        <p:nvSpPr>
          <p:cNvPr id="3" name="Content Placeholder 2"/>
          <p:cNvSpPr>
            <a:spLocks noGrp="1"/>
          </p:cNvSpPr>
          <p:nvPr>
            <p:ph idx="1"/>
          </p:nvPr>
        </p:nvSpPr>
        <p:spPr>
          <a:xfrm>
            <a:off x="457200" y="1600200"/>
            <a:ext cx="8229600" cy="5069160"/>
          </a:xfrm>
        </p:spPr>
        <p:txBody>
          <a:bodyPr>
            <a:normAutofit fontScale="70000" lnSpcReduction="20000"/>
          </a:bodyPr>
          <a:lstStyle/>
          <a:p>
            <a:r>
              <a:rPr lang="ko-KR" altLang="en-US" sz="2800" dirty="0" smtClean="0"/>
              <a:t>현재 전세계 </a:t>
            </a:r>
            <a:r>
              <a:rPr lang="en-US" altLang="ko-KR" sz="2800" dirty="0" smtClean="0"/>
              <a:t>93</a:t>
            </a:r>
            <a:r>
              <a:rPr lang="ko-KR" altLang="en-US" sz="2800" dirty="0" smtClean="0"/>
              <a:t>개국에 정보자유제도 존재</a:t>
            </a:r>
            <a:endParaRPr lang="en-US" altLang="ko-KR" sz="2800" dirty="0" smtClean="0"/>
          </a:p>
          <a:p>
            <a:r>
              <a:rPr lang="en-US" altLang="ko-KR" sz="2800" dirty="0" smtClean="0"/>
              <a:t>1990</a:t>
            </a:r>
            <a:r>
              <a:rPr lang="ko-KR" altLang="en-US" sz="2800" dirty="0" smtClean="0"/>
              <a:t>년초</a:t>
            </a:r>
            <a:r>
              <a:rPr lang="en-US" altLang="ko-KR" sz="2800" dirty="0" smtClean="0"/>
              <a:t> 14</a:t>
            </a:r>
            <a:r>
              <a:rPr lang="ko-KR" altLang="en-US" sz="2800" dirty="0" smtClean="0"/>
              <a:t>개국에 불과</a:t>
            </a:r>
            <a:r>
              <a:rPr lang="en-US" altLang="ko-KR" sz="2800" dirty="0" smtClean="0"/>
              <a:t>, </a:t>
            </a:r>
            <a:r>
              <a:rPr lang="ko-KR" altLang="en-US" sz="2800" dirty="0" smtClean="0"/>
              <a:t>시민사회 성장과</a:t>
            </a:r>
            <a:r>
              <a:rPr lang="en-US" altLang="ko-KR" sz="2800" dirty="0" smtClean="0"/>
              <a:t> </a:t>
            </a:r>
            <a:r>
              <a:rPr lang="ko-KR" altLang="en-US" sz="2800" dirty="0" smtClean="0"/>
              <a:t>동유럽자유화 이후 </a:t>
            </a:r>
            <a:r>
              <a:rPr lang="en-US" altLang="ko-KR" sz="2800" dirty="0" smtClean="0"/>
              <a:t>1992-2006</a:t>
            </a:r>
            <a:r>
              <a:rPr lang="ko-KR" altLang="en-US" sz="2800" dirty="0" smtClean="0"/>
              <a:t>간</a:t>
            </a:r>
            <a:r>
              <a:rPr lang="en-US" altLang="ko-KR" sz="2800" dirty="0" smtClean="0"/>
              <a:t> FOI </a:t>
            </a:r>
            <a:r>
              <a:rPr lang="ko-KR" altLang="en-US" sz="2800" dirty="0" smtClean="0"/>
              <a:t>법제정 </a:t>
            </a:r>
            <a:r>
              <a:rPr lang="en-US" altLang="ko-KR" sz="2800" dirty="0" smtClean="0"/>
              <a:t>25</a:t>
            </a:r>
            <a:r>
              <a:rPr lang="ko-KR" altLang="en-US" sz="2800" dirty="0" smtClean="0"/>
              <a:t>개국 증가</a:t>
            </a:r>
            <a:r>
              <a:rPr lang="en-US" altLang="ko-KR" sz="2800" dirty="0" smtClean="0"/>
              <a:t>. </a:t>
            </a:r>
            <a:r>
              <a:rPr lang="ko-KR" altLang="en-US" sz="2800" dirty="0" smtClean="0"/>
              <a:t>이후 </a:t>
            </a:r>
            <a:r>
              <a:rPr lang="en-US" altLang="ko-KR" sz="2800" dirty="0" smtClean="0"/>
              <a:t>2012</a:t>
            </a:r>
            <a:r>
              <a:rPr lang="ko-KR" altLang="en-US" sz="2800" dirty="0" smtClean="0"/>
              <a:t>년까지 </a:t>
            </a:r>
            <a:r>
              <a:rPr lang="en-US" altLang="ko-KR" sz="2800" dirty="0" smtClean="0"/>
              <a:t>51</a:t>
            </a:r>
            <a:r>
              <a:rPr lang="ko-KR" altLang="en-US" sz="2800" dirty="0" smtClean="0"/>
              <a:t>개국 법제화</a:t>
            </a:r>
            <a:r>
              <a:rPr lang="en-US" altLang="ko-KR" sz="2800" dirty="0" smtClean="0"/>
              <a:t>. </a:t>
            </a:r>
            <a:r>
              <a:rPr lang="ko-KR" altLang="en-US" sz="2800" dirty="0" smtClean="0"/>
              <a:t>전세계 </a:t>
            </a:r>
            <a:r>
              <a:rPr lang="en-US" altLang="ko-KR" sz="2800" dirty="0" smtClean="0"/>
              <a:t>55</a:t>
            </a:r>
            <a:r>
              <a:rPr lang="ko-KR" altLang="en-US" sz="2800" dirty="0" smtClean="0"/>
              <a:t>억 인구 해당</a:t>
            </a:r>
            <a:endParaRPr lang="en-US" altLang="ko-KR" sz="2800" dirty="0" smtClean="0"/>
          </a:p>
          <a:p>
            <a:r>
              <a:rPr lang="en-US" altLang="ko-KR" sz="2800" dirty="0" smtClean="0"/>
              <a:t>“Model Access to Information Law for AU member states” </a:t>
            </a:r>
            <a:r>
              <a:rPr lang="ko-KR" altLang="en-US" sz="2800" dirty="0" smtClean="0"/>
              <a:t>아프리카 정보자유법 모델</a:t>
            </a:r>
            <a:r>
              <a:rPr lang="en-US" altLang="ko-KR" sz="2800" dirty="0" smtClean="0"/>
              <a:t>.  8</a:t>
            </a:r>
            <a:r>
              <a:rPr lang="ko-KR" altLang="en-US" sz="2800" dirty="0" smtClean="0"/>
              <a:t>개국 법제화</a:t>
            </a:r>
            <a:endParaRPr lang="en-US" altLang="ko-KR" sz="2800" dirty="0" smtClean="0"/>
          </a:p>
          <a:p>
            <a:r>
              <a:rPr lang="ko-KR" altLang="en-US" sz="2800" b="1" dirty="0" smtClean="0"/>
              <a:t>유럽 </a:t>
            </a:r>
            <a:r>
              <a:rPr lang="en-US" altLang="ko-KR" sz="2800" b="1" dirty="0" smtClean="0"/>
              <a:t>Council of Europe Convention on Access to Official Documents </a:t>
            </a:r>
            <a:r>
              <a:rPr lang="en-US" altLang="ko-KR" sz="2800" i="1" dirty="0" smtClean="0"/>
              <a:t>(Adopted by the Committee of Ministers, 2008)</a:t>
            </a:r>
            <a:r>
              <a:rPr lang="ko-KR" altLang="en-US" sz="2800" dirty="0" smtClean="0"/>
              <a:t> </a:t>
            </a:r>
            <a:endParaRPr lang="en-US" altLang="ko-KR" sz="2800" b="1" dirty="0" smtClean="0"/>
          </a:p>
          <a:p>
            <a:r>
              <a:rPr lang="ko-KR" altLang="en-US" sz="2800" b="1" dirty="0" smtClean="0"/>
              <a:t>미국 </a:t>
            </a:r>
            <a:r>
              <a:rPr lang="ko-KR" altLang="en-US" sz="2800" b="1" dirty="0" smtClean="0"/>
              <a:t>공공정보 정보자유의 확대 </a:t>
            </a:r>
            <a:r>
              <a:rPr lang="en-US" altLang="ko-KR" sz="2800" b="1" dirty="0" smtClean="0"/>
              <a:t>(2007, 2009): </a:t>
            </a:r>
            <a:r>
              <a:rPr lang="en-US" altLang="ko-KR" sz="2800" b="1" dirty="0" smtClean="0"/>
              <a:t>Office of Government Information Service </a:t>
            </a:r>
            <a:r>
              <a:rPr lang="ko-KR" altLang="en-US" sz="2800" b="1" dirty="0" smtClean="0"/>
              <a:t>독립적 옴부즈만 기구 설립</a:t>
            </a:r>
            <a:endParaRPr lang="en-US" altLang="ko-KR" sz="2800" b="1" dirty="0" smtClean="0"/>
          </a:p>
          <a:p>
            <a:r>
              <a:rPr lang="en-US" altLang="ko-KR" sz="2800" dirty="0" smtClean="0">
                <a:solidFill>
                  <a:srgbClr val="0070C0"/>
                </a:solidFill>
              </a:rPr>
              <a:t>2009.1 FOIA</a:t>
            </a:r>
            <a:r>
              <a:rPr lang="ko-KR" altLang="en-US" sz="2800" dirty="0" smtClean="0">
                <a:solidFill>
                  <a:srgbClr val="0070C0"/>
                </a:solidFill>
              </a:rPr>
              <a:t>에 관한 </a:t>
            </a:r>
            <a:r>
              <a:rPr lang="ko-KR" altLang="en-US" sz="2800" i="1" dirty="0" smtClean="0">
                <a:solidFill>
                  <a:srgbClr val="0070C0"/>
                </a:solidFill>
              </a:rPr>
              <a:t>대통령 메모랜덤</a:t>
            </a:r>
            <a:r>
              <a:rPr lang="en-US" altLang="ko-KR" sz="2800" i="1" dirty="0" smtClean="0">
                <a:solidFill>
                  <a:srgbClr val="0070C0"/>
                </a:solidFill>
              </a:rPr>
              <a:t> </a:t>
            </a:r>
            <a:r>
              <a:rPr lang="en-US" altLang="ko-KR" sz="2800" dirty="0" smtClean="0">
                <a:solidFill>
                  <a:srgbClr val="0070C0"/>
                </a:solidFill>
              </a:rPr>
              <a:t>&amp; </a:t>
            </a:r>
            <a:r>
              <a:rPr lang="ko-KR" altLang="en-US" sz="2800" i="1" dirty="0" smtClean="0">
                <a:solidFill>
                  <a:srgbClr val="0070C0"/>
                </a:solidFill>
              </a:rPr>
              <a:t>검찰총장 메모랜덤 </a:t>
            </a:r>
            <a:r>
              <a:rPr lang="en-US" altLang="ko-KR" sz="2800" i="1" dirty="0" smtClean="0">
                <a:solidFill>
                  <a:srgbClr val="0070C0"/>
                </a:solidFill>
              </a:rPr>
              <a:t>FOIA </a:t>
            </a:r>
            <a:r>
              <a:rPr lang="ko-KR" altLang="en-US" sz="2800" i="1" dirty="0" smtClean="0">
                <a:solidFill>
                  <a:srgbClr val="0070C0"/>
                </a:solidFill>
              </a:rPr>
              <a:t>지침</a:t>
            </a:r>
            <a:r>
              <a:rPr lang="en-US" altLang="ko-KR" sz="2800" dirty="0" smtClean="0">
                <a:solidFill>
                  <a:srgbClr val="0070C0"/>
                </a:solidFill>
              </a:rPr>
              <a:t>: </a:t>
            </a:r>
            <a:r>
              <a:rPr lang="en-US" altLang="ko-KR" sz="2800" dirty="0" smtClean="0"/>
              <a:t>“</a:t>
            </a:r>
            <a:r>
              <a:rPr lang="ko-KR" altLang="en-US" sz="2800" dirty="0" smtClean="0">
                <a:solidFill>
                  <a:srgbClr val="C00000"/>
                </a:solidFill>
              </a:rPr>
              <a:t>공개 추정</a:t>
            </a:r>
            <a:r>
              <a:rPr lang="en-US" altLang="ko-KR" sz="2800" dirty="0" smtClean="0">
                <a:solidFill>
                  <a:srgbClr val="C00000"/>
                </a:solidFill>
              </a:rPr>
              <a:t>”</a:t>
            </a:r>
            <a:r>
              <a:rPr lang="ko-KR" altLang="en-US" sz="2800" dirty="0" smtClean="0">
                <a:solidFill>
                  <a:srgbClr val="C00000"/>
                </a:solidFill>
              </a:rPr>
              <a:t>과 </a:t>
            </a:r>
            <a:r>
              <a:rPr lang="en-US" altLang="ko-KR" sz="2800" dirty="0" smtClean="0">
                <a:solidFill>
                  <a:srgbClr val="C00000"/>
                </a:solidFill>
              </a:rPr>
              <a:t>“</a:t>
            </a:r>
            <a:r>
              <a:rPr lang="ko-KR" altLang="en-US" sz="2800" dirty="0" smtClean="0">
                <a:solidFill>
                  <a:srgbClr val="C00000"/>
                </a:solidFill>
              </a:rPr>
              <a:t>사전에 능동적</a:t>
            </a:r>
            <a:r>
              <a:rPr lang="en-US" altLang="ko-KR" sz="2800" dirty="0" smtClean="0">
                <a:solidFill>
                  <a:srgbClr val="C00000"/>
                </a:solidFill>
              </a:rPr>
              <a:t>•</a:t>
            </a:r>
            <a:r>
              <a:rPr lang="ko-KR" altLang="en-US" sz="2800" dirty="0" smtClean="0">
                <a:solidFill>
                  <a:srgbClr val="C00000"/>
                </a:solidFill>
              </a:rPr>
              <a:t>즉각적인 공개</a:t>
            </a:r>
            <a:r>
              <a:rPr lang="en-US" altLang="ko-KR" sz="2800" dirty="0" smtClean="0">
                <a:solidFill>
                  <a:srgbClr val="C00000"/>
                </a:solidFill>
              </a:rPr>
              <a:t>”</a:t>
            </a:r>
            <a:r>
              <a:rPr lang="ko-KR" altLang="en-US" sz="2800" dirty="0" smtClean="0"/>
              <a:t>를 </a:t>
            </a:r>
            <a:r>
              <a:rPr lang="ko-KR" altLang="en-US" sz="2800" dirty="0" smtClean="0">
                <a:solidFill>
                  <a:srgbClr val="C00000"/>
                </a:solidFill>
              </a:rPr>
              <a:t>전 연방공무원이 책임지고 수행해야 할 일로 지시</a:t>
            </a:r>
            <a:r>
              <a:rPr lang="ko-KR" altLang="en-US" sz="2800" dirty="0" smtClean="0"/>
              <a:t> </a:t>
            </a:r>
            <a:endParaRPr lang="en-US" altLang="ko-KR" sz="2800" dirty="0" smtClean="0"/>
          </a:p>
          <a:p>
            <a:r>
              <a:rPr lang="ko-KR" altLang="en-US" sz="2800" b="1" dirty="0" smtClean="0"/>
              <a:t>미국 </a:t>
            </a:r>
            <a:r>
              <a:rPr lang="en-US" altLang="ko-KR" sz="2800" b="1" dirty="0" smtClean="0"/>
              <a:t>Open Government Directive (2009.12):</a:t>
            </a:r>
          </a:p>
          <a:p>
            <a:r>
              <a:rPr lang="en-US" altLang="ko-KR" sz="2800" b="1" dirty="0" smtClean="0"/>
              <a:t>Presidential Memo on Managing Government Records (2011.11) </a:t>
            </a:r>
          </a:p>
          <a:p>
            <a:r>
              <a:rPr lang="en-US" altLang="ko-KR" sz="2800" b="1" dirty="0" smtClean="0"/>
              <a:t>OPEN Government Partnership (2011)  </a:t>
            </a:r>
            <a:endParaRPr lang="en-US" altLang="ko-KR" sz="2800" b="1" dirty="0" smtClean="0"/>
          </a:p>
        </p:txBody>
      </p:sp>
    </p:spTree>
    <p:extLst>
      <p:ext uri="{BB962C8B-B14F-4D97-AF65-F5344CB8AC3E}">
        <p14:creationId xmlns:p14="http://schemas.microsoft.com/office/powerpoint/2010/main" val="919893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ko-KR" altLang="en-US" sz="2400" b="1" dirty="0">
              <a:latin typeface="Adobe 고딕 Std B" pitchFamily="34" charset="-127"/>
              <a:ea typeface="Adobe 고딕 Std B" pitchFamily="34" charset="-127"/>
            </a:endParaRPr>
          </a:p>
        </p:txBody>
      </p:sp>
      <p:sp>
        <p:nvSpPr>
          <p:cNvPr id="3" name="Content Placeholder 2"/>
          <p:cNvSpPr>
            <a:spLocks noGrp="1"/>
          </p:cNvSpPr>
          <p:nvPr>
            <p:ph idx="1"/>
          </p:nvPr>
        </p:nvSpPr>
        <p:spPr>
          <a:xfrm>
            <a:off x="601216" y="1196752"/>
            <a:ext cx="8147248" cy="5400600"/>
          </a:xfrm>
        </p:spPr>
        <p:txBody>
          <a:bodyPr>
            <a:normAutofit fontScale="92500"/>
          </a:bodyPr>
          <a:lstStyle/>
          <a:p>
            <a:r>
              <a:rPr lang="ko-KR" altLang="en-US" sz="2400" dirty="0" smtClean="0"/>
              <a:t>정보공개의 </a:t>
            </a:r>
            <a:r>
              <a:rPr lang="ko-KR" altLang="en-US" sz="2400" dirty="0"/>
              <a:t>감독</a:t>
            </a:r>
            <a:r>
              <a:rPr lang="en-US" altLang="ko-KR" sz="2400" dirty="0"/>
              <a:t>, </a:t>
            </a:r>
            <a:r>
              <a:rPr lang="ko-KR" altLang="en-US" sz="2400" dirty="0"/>
              <a:t>심판</a:t>
            </a:r>
            <a:r>
              <a:rPr lang="en-US" altLang="ko-KR" sz="2400" dirty="0"/>
              <a:t>, </a:t>
            </a:r>
            <a:r>
              <a:rPr lang="ko-KR" altLang="en-US" sz="2400" dirty="0"/>
              <a:t>조정을 위한 독립적인 </a:t>
            </a:r>
            <a:r>
              <a:rPr lang="ko-KR" altLang="en-US" sz="2400" dirty="0" smtClean="0"/>
              <a:t>정</a:t>
            </a:r>
            <a:r>
              <a:rPr lang="ko-KR" altLang="en-US" sz="2400" dirty="0"/>
              <a:t>보</a:t>
            </a:r>
            <a:r>
              <a:rPr lang="ko-KR" altLang="en-US" sz="2400" dirty="0" smtClean="0"/>
              <a:t>위원회</a:t>
            </a:r>
            <a:r>
              <a:rPr lang="en-US" altLang="ko-KR" sz="2400" dirty="0" smtClean="0"/>
              <a:t>(Information Commission</a:t>
            </a:r>
            <a:r>
              <a:rPr lang="en-US" altLang="ko-KR" sz="2400" dirty="0"/>
              <a:t>)</a:t>
            </a:r>
            <a:r>
              <a:rPr lang="ko-KR" altLang="en-US" sz="2400" dirty="0"/>
              <a:t>의 </a:t>
            </a:r>
            <a:r>
              <a:rPr lang="ko-KR" altLang="en-US" sz="2400" dirty="0" smtClean="0"/>
              <a:t>설치 </a:t>
            </a:r>
            <a:r>
              <a:rPr lang="en-US" altLang="ko-KR" sz="2400" dirty="0" smtClean="0"/>
              <a:t>(</a:t>
            </a:r>
            <a:r>
              <a:rPr lang="ko-KR" altLang="en-US" sz="2400" dirty="0" smtClean="0"/>
              <a:t>영국 호주 뉴질랜드 등</a:t>
            </a:r>
            <a:r>
              <a:rPr lang="en-US" altLang="ko-KR" sz="2400" dirty="0" smtClean="0"/>
              <a:t>)</a:t>
            </a:r>
            <a:r>
              <a:rPr lang="ko-KR" altLang="en-US" sz="2400" dirty="0" smtClean="0"/>
              <a:t> </a:t>
            </a:r>
            <a:endParaRPr lang="en-US" altLang="ko-KR" sz="2400" dirty="0" smtClean="0"/>
          </a:p>
          <a:p>
            <a:r>
              <a:rPr lang="ko-KR" altLang="en-US" sz="2400" u="sng" dirty="0" smtClean="0"/>
              <a:t>의회가 </a:t>
            </a:r>
            <a:r>
              <a:rPr lang="ko-KR" altLang="en-US" sz="2400" dirty="0" smtClean="0"/>
              <a:t>임명하는 </a:t>
            </a:r>
            <a:r>
              <a:rPr lang="ko-KR" altLang="en-US" sz="2400" dirty="0"/>
              <a:t>옴부즈만 </a:t>
            </a:r>
            <a:r>
              <a:rPr lang="ko-KR" altLang="en-US" sz="2400" dirty="0" smtClean="0"/>
              <a:t>형태 정보위원회</a:t>
            </a:r>
            <a:r>
              <a:rPr lang="en-US" altLang="ko-KR" sz="2400" dirty="0" smtClean="0"/>
              <a:t>(</a:t>
            </a:r>
            <a:r>
              <a:rPr lang="ko-KR" altLang="en-US" sz="2400" dirty="0" smtClean="0"/>
              <a:t>미국 프랑스 캐나다</a:t>
            </a:r>
            <a:r>
              <a:rPr lang="en-US" altLang="ko-KR" sz="2400" dirty="0" smtClean="0"/>
              <a:t>) </a:t>
            </a:r>
          </a:p>
          <a:p>
            <a:r>
              <a:rPr lang="ko-KR" altLang="en-US" sz="2400" dirty="0" smtClean="0"/>
              <a:t>정보위원회는 </a:t>
            </a:r>
            <a:r>
              <a:rPr lang="ko-KR" altLang="en-US" sz="2400" dirty="0"/>
              <a:t>이의 신청의 </a:t>
            </a:r>
            <a:r>
              <a:rPr lang="ko-KR" altLang="en-US" sz="2400" dirty="0" smtClean="0"/>
              <a:t>처리</a:t>
            </a:r>
            <a:r>
              <a:rPr lang="en-US" altLang="ko-KR" sz="2400" dirty="0" smtClean="0"/>
              <a:t>, </a:t>
            </a:r>
            <a:r>
              <a:rPr lang="ko-KR" altLang="en-US" sz="2400" dirty="0" smtClean="0"/>
              <a:t>조정 </a:t>
            </a:r>
            <a:r>
              <a:rPr lang="ko-KR" altLang="en-US" sz="2400" dirty="0"/>
              <a:t>이외에 정보공개의 감독 교육훈련 기능을 </a:t>
            </a:r>
            <a:r>
              <a:rPr lang="ko-KR" altLang="en-US" sz="2400" dirty="0" smtClean="0"/>
              <a:t>수행</a:t>
            </a:r>
            <a:endParaRPr lang="en-US" altLang="ko-KR" sz="2400" dirty="0" smtClean="0"/>
          </a:p>
          <a:p>
            <a:r>
              <a:rPr lang="ko-KR" altLang="en-US" sz="2400" dirty="0" smtClean="0"/>
              <a:t>이의 </a:t>
            </a:r>
            <a:r>
              <a:rPr lang="ko-KR" altLang="en-US" sz="2400" dirty="0"/>
              <a:t>신청은 최종적으로는 대부분 </a:t>
            </a:r>
            <a:r>
              <a:rPr lang="ko-KR" altLang="en-US" sz="2400" dirty="0" smtClean="0"/>
              <a:t>법원</a:t>
            </a:r>
            <a:r>
              <a:rPr lang="en-US" altLang="ko-KR" sz="2400" dirty="0" smtClean="0"/>
              <a:t>(Information Tribunal)</a:t>
            </a:r>
            <a:r>
              <a:rPr lang="ko-KR" altLang="en-US" sz="2400" dirty="0" smtClean="0"/>
              <a:t>에서 결정</a:t>
            </a:r>
            <a:endParaRPr lang="en-US" altLang="ko-KR" sz="2400" dirty="0" smtClean="0"/>
          </a:p>
          <a:p>
            <a:r>
              <a:rPr lang="en-US" altLang="ko-KR" sz="2400" dirty="0" smtClean="0"/>
              <a:t>‘</a:t>
            </a:r>
            <a:r>
              <a:rPr lang="ko-KR" altLang="en-US" sz="2400" dirty="0" smtClean="0"/>
              <a:t>공개 예외 규정</a:t>
            </a:r>
            <a:r>
              <a:rPr lang="en-US" altLang="ko-KR" sz="2400" dirty="0" smtClean="0"/>
              <a:t>’</a:t>
            </a:r>
            <a:r>
              <a:rPr lang="ko-KR" altLang="en-US" sz="2400" dirty="0" smtClean="0"/>
              <a:t>과 </a:t>
            </a:r>
            <a:r>
              <a:rPr lang="en-US" altLang="ko-KR" sz="2400" dirty="0" smtClean="0"/>
              <a:t>‘</a:t>
            </a:r>
            <a:r>
              <a:rPr lang="ko-KR" altLang="en-US" sz="2400" dirty="0" smtClean="0"/>
              <a:t>예외규정 적용을 제한 하는 규정</a:t>
            </a:r>
            <a:r>
              <a:rPr lang="en-US" altLang="ko-KR" sz="2400" dirty="0" smtClean="0"/>
              <a:t>’ </a:t>
            </a:r>
            <a:r>
              <a:rPr lang="ko-KR" altLang="en-US" sz="2400" dirty="0" smtClean="0"/>
              <a:t>존재</a:t>
            </a:r>
            <a:endParaRPr lang="en-US" altLang="ko-KR" sz="2400" dirty="0" smtClean="0"/>
          </a:p>
          <a:p>
            <a:r>
              <a:rPr lang="ko-KR" altLang="en-US" sz="2400" dirty="0" smtClean="0"/>
              <a:t>비공개정보는 </a:t>
            </a:r>
            <a:r>
              <a:rPr lang="ko-KR" altLang="en-US" sz="2400" dirty="0" smtClean="0"/>
              <a:t>공익성 심사</a:t>
            </a:r>
            <a:r>
              <a:rPr lang="en-US" altLang="ko-KR" sz="2400" dirty="0" smtClean="0"/>
              <a:t>(public interest test)</a:t>
            </a:r>
            <a:r>
              <a:rPr lang="ko-KR" altLang="en-US" sz="2400" dirty="0" smtClean="0"/>
              <a:t>를 통해 공개</a:t>
            </a:r>
            <a:endParaRPr lang="en-US" altLang="ko-KR" sz="2400" dirty="0" smtClean="0"/>
          </a:p>
          <a:p>
            <a:r>
              <a:rPr lang="ko-KR" altLang="en-US" sz="2400" dirty="0" smtClean="0"/>
              <a:t>개인정보</a:t>
            </a:r>
            <a:r>
              <a:rPr lang="en-US" altLang="ko-KR" sz="2400" dirty="0" smtClean="0"/>
              <a:t>/</a:t>
            </a:r>
            <a:r>
              <a:rPr lang="ko-KR" altLang="en-US" sz="2400" dirty="0" smtClean="0"/>
              <a:t>사생활정보의 보호 철저</a:t>
            </a:r>
            <a:endParaRPr lang="en-US" altLang="ko-KR" sz="2400" dirty="0" smtClean="0"/>
          </a:p>
          <a:p>
            <a:r>
              <a:rPr lang="ko-KR" altLang="en-US" sz="2400" dirty="0" smtClean="0"/>
              <a:t>기관 정보공개 전문가의 양성과 주기적 교육 훈련</a:t>
            </a:r>
            <a:endParaRPr lang="en-US" altLang="ko-KR" sz="2400" dirty="0" smtClean="0"/>
          </a:p>
          <a:p>
            <a:r>
              <a:rPr lang="ko-KR" altLang="en-US" sz="2400" dirty="0" smtClean="0"/>
              <a:t>사전공표제도</a:t>
            </a:r>
            <a:r>
              <a:rPr lang="en-US" altLang="ko-KR" sz="2400" dirty="0" smtClean="0"/>
              <a:t>, </a:t>
            </a:r>
            <a:r>
              <a:rPr lang="ko-KR" altLang="en-US" sz="2400" dirty="0" smtClean="0"/>
              <a:t>공개일정 공표제도</a:t>
            </a:r>
            <a:r>
              <a:rPr lang="en-US" altLang="ko-KR" sz="2400" dirty="0" smtClean="0"/>
              <a:t>, </a:t>
            </a:r>
            <a:r>
              <a:rPr lang="ko-KR" altLang="en-US" sz="2400" dirty="0" smtClean="0"/>
              <a:t>온라인 전자적 공개</a:t>
            </a:r>
            <a:r>
              <a:rPr lang="en-US" altLang="ko-KR" sz="2400" dirty="0" smtClean="0"/>
              <a:t> </a:t>
            </a:r>
            <a:r>
              <a:rPr lang="ko-KR" altLang="en-US" sz="2400" dirty="0" smtClean="0"/>
              <a:t>  </a:t>
            </a:r>
            <a:endParaRPr lang="en-US" altLang="ko-KR" sz="2400" dirty="0"/>
          </a:p>
        </p:txBody>
      </p:sp>
      <p:sp>
        <p:nvSpPr>
          <p:cNvPr id="4" name="Slide Number Placeholder 3"/>
          <p:cNvSpPr>
            <a:spLocks noGrp="1"/>
          </p:cNvSpPr>
          <p:nvPr>
            <p:ph type="sldNum" sz="quarter" idx="12"/>
          </p:nvPr>
        </p:nvSpPr>
        <p:spPr/>
        <p:txBody>
          <a:bodyPr/>
          <a:lstStyle/>
          <a:p>
            <a:fld id="{71E3867F-4658-4D2A-8204-109C8BC17E4D}" type="slidenum">
              <a:rPr lang="ko-KR" altLang="en-US" smtClean="0"/>
              <a:t>22</a:t>
            </a:fld>
            <a:endParaRPr lang="ko-KR" altLang="en-US" dirty="0"/>
          </a:p>
        </p:txBody>
      </p:sp>
    </p:spTree>
    <p:extLst>
      <p:ext uri="{BB962C8B-B14F-4D97-AF65-F5344CB8AC3E}">
        <p14:creationId xmlns:p14="http://schemas.microsoft.com/office/powerpoint/2010/main" val="25815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ko-KR" altLang="en-US" sz="2400" b="1" dirty="0">
              <a:latin typeface="Adobe 고딕 Std B" pitchFamily="34" charset="-127"/>
              <a:ea typeface="Adobe 고딕 Std B" pitchFamily="34" charset="-127"/>
            </a:endParaRPr>
          </a:p>
        </p:txBody>
      </p:sp>
      <p:sp>
        <p:nvSpPr>
          <p:cNvPr id="3" name="Content Placeholder 2"/>
          <p:cNvSpPr>
            <a:spLocks noGrp="1"/>
          </p:cNvSpPr>
          <p:nvPr>
            <p:ph idx="1"/>
          </p:nvPr>
        </p:nvSpPr>
        <p:spPr>
          <a:xfrm>
            <a:off x="457200" y="1600200"/>
            <a:ext cx="8229600" cy="4997152"/>
          </a:xfrm>
        </p:spPr>
        <p:txBody>
          <a:bodyPr>
            <a:normAutofit fontScale="62500" lnSpcReduction="20000"/>
          </a:bodyPr>
          <a:lstStyle/>
          <a:p>
            <a:pPr marL="0" indent="0">
              <a:buNone/>
            </a:pPr>
            <a:r>
              <a:rPr lang="ko-KR" altLang="en-US" sz="3800" dirty="0" smtClean="0">
                <a:solidFill>
                  <a:srgbClr val="C00000"/>
                </a:solidFill>
              </a:rPr>
              <a:t>공공정보 공개 목적 </a:t>
            </a:r>
            <a:r>
              <a:rPr lang="en-US" altLang="ko-KR" sz="3800" dirty="0" smtClean="0">
                <a:solidFill>
                  <a:srgbClr val="C00000"/>
                </a:solidFill>
              </a:rPr>
              <a:t>&lt;</a:t>
            </a:r>
            <a:r>
              <a:rPr lang="ko-KR" altLang="en-US" sz="3800" dirty="0" smtClean="0">
                <a:solidFill>
                  <a:srgbClr val="C00000"/>
                </a:solidFill>
              </a:rPr>
              <a:t>인도네시아 공공정보공개법 제</a:t>
            </a:r>
            <a:r>
              <a:rPr lang="en-US" altLang="ko-KR" sz="3800" dirty="0" smtClean="0">
                <a:solidFill>
                  <a:srgbClr val="C00000"/>
                </a:solidFill>
              </a:rPr>
              <a:t>3</a:t>
            </a:r>
            <a:r>
              <a:rPr lang="ko-KR" altLang="en-US" sz="3800" dirty="0" smtClean="0">
                <a:solidFill>
                  <a:srgbClr val="C00000"/>
                </a:solidFill>
              </a:rPr>
              <a:t>조</a:t>
            </a:r>
            <a:r>
              <a:rPr lang="en-US" altLang="ko-KR" sz="3800" dirty="0" smtClean="0">
                <a:solidFill>
                  <a:srgbClr val="C00000"/>
                </a:solidFill>
              </a:rPr>
              <a:t>&gt; </a:t>
            </a:r>
          </a:p>
          <a:p>
            <a:endParaRPr lang="en-US" altLang="ko-KR" dirty="0" smtClean="0"/>
          </a:p>
          <a:p>
            <a:pPr marL="0" indent="0">
              <a:buNone/>
            </a:pPr>
            <a:r>
              <a:rPr lang="en-US" altLang="ko-KR" dirty="0"/>
              <a:t>a. to secure the right of the citizens to know the plan to make public policies, public policy programs, and the process to make public decisions, as well as the reason of making a public decision;</a:t>
            </a:r>
          </a:p>
          <a:p>
            <a:pPr marL="0" indent="0">
              <a:buNone/>
            </a:pPr>
            <a:r>
              <a:rPr lang="en-US" altLang="ko-KR" dirty="0"/>
              <a:t>b. to encourage the participation of the society in the process of making a public policy;</a:t>
            </a:r>
          </a:p>
          <a:p>
            <a:pPr marL="0" indent="0">
              <a:buNone/>
            </a:pPr>
            <a:r>
              <a:rPr lang="en-US" altLang="ko-KR" dirty="0"/>
              <a:t>c. to increase the active role of the people in making public policies and to manage the Public Agencies properly;</a:t>
            </a:r>
          </a:p>
          <a:p>
            <a:pPr marL="0" indent="0">
              <a:buNone/>
            </a:pPr>
            <a:r>
              <a:rPr lang="en-US" altLang="ko-KR" dirty="0"/>
              <a:t>d. to materialize good governance, i.e., transparent, effective and efficient, accountable and responsible;</a:t>
            </a:r>
          </a:p>
          <a:p>
            <a:pPr marL="0" indent="0">
              <a:buNone/>
            </a:pPr>
            <a:r>
              <a:rPr lang="en-US" altLang="ko-KR" dirty="0"/>
              <a:t>e. to know the rationale of a public policy that affects the life of the people;</a:t>
            </a:r>
          </a:p>
          <a:p>
            <a:pPr marL="0" indent="0">
              <a:buNone/>
            </a:pPr>
            <a:r>
              <a:rPr lang="en-US" altLang="ko-KR" dirty="0"/>
              <a:t>f. to develop sciences and to sharpen the mind of the nation; and/or</a:t>
            </a:r>
          </a:p>
          <a:p>
            <a:pPr marL="0" indent="0">
              <a:buNone/>
            </a:pPr>
            <a:r>
              <a:rPr lang="en-US" altLang="ko-KR" dirty="0"/>
              <a:t>g. to enhan</a:t>
            </a:r>
            <a:r>
              <a:rPr lang="en-US" altLang="ko-KR" i="1" dirty="0"/>
              <a:t>ce the information management and service at Public Agency circles, so as to produce good quality information service. </a:t>
            </a:r>
            <a:r>
              <a:rPr lang="en-US" altLang="ko-KR" dirty="0" smtClean="0">
                <a:hlinkClick r:id="rId3"/>
              </a:rPr>
              <a:t>[</a:t>
            </a:r>
            <a:r>
              <a:rPr lang="en-US" altLang="ko-KR" dirty="0"/>
              <a:t> </a:t>
            </a:r>
            <a:r>
              <a:rPr lang="en-US" altLang="ko-KR" dirty="0">
                <a:hlinkClick r:id="rId4"/>
              </a:rPr>
              <a:t>Public Information Disclosure Act</a:t>
            </a:r>
            <a:r>
              <a:rPr lang="en-US" altLang="ko-KR" dirty="0"/>
              <a:t>, Art. 3.</a:t>
            </a:r>
            <a:r>
              <a:rPr lang="en-US" altLang="ko-KR" dirty="0" smtClean="0">
                <a:hlinkClick r:id="rId3"/>
              </a:rPr>
              <a:t>]</a:t>
            </a:r>
            <a:endParaRPr lang="en-US" altLang="ko-KR" dirty="0"/>
          </a:p>
        </p:txBody>
      </p:sp>
      <p:sp>
        <p:nvSpPr>
          <p:cNvPr id="4" name="Slide Number Placeholder 3"/>
          <p:cNvSpPr>
            <a:spLocks noGrp="1"/>
          </p:cNvSpPr>
          <p:nvPr>
            <p:ph type="sldNum" sz="quarter" idx="12"/>
          </p:nvPr>
        </p:nvSpPr>
        <p:spPr/>
        <p:txBody>
          <a:bodyPr/>
          <a:lstStyle/>
          <a:p>
            <a:fld id="{71E3867F-4658-4D2A-8204-109C8BC17E4D}" type="slidenum">
              <a:rPr lang="ko-KR" altLang="en-US" smtClean="0"/>
              <a:t>23</a:t>
            </a:fld>
            <a:endParaRPr lang="ko-KR" altLang="en-US"/>
          </a:p>
        </p:txBody>
      </p:sp>
    </p:spTree>
    <p:extLst>
      <p:ext uri="{BB962C8B-B14F-4D97-AF65-F5344CB8AC3E}">
        <p14:creationId xmlns:p14="http://schemas.microsoft.com/office/powerpoint/2010/main" val="108645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fontScale="92500"/>
          </a:bodyPr>
          <a:lstStyle/>
          <a:p>
            <a:pPr marL="0" indent="0">
              <a:buNone/>
            </a:pPr>
            <a:r>
              <a:rPr lang="ko-KR" altLang="en-US" sz="2600" dirty="0" smtClean="0">
                <a:solidFill>
                  <a:srgbClr val="C00000"/>
                </a:solidFill>
              </a:rPr>
              <a:t>공공정보 공개 목적 </a:t>
            </a:r>
            <a:r>
              <a:rPr lang="en-US" altLang="ko-KR" sz="2600" dirty="0" smtClean="0">
                <a:solidFill>
                  <a:srgbClr val="C00000"/>
                </a:solidFill>
              </a:rPr>
              <a:t>&lt;</a:t>
            </a:r>
            <a:r>
              <a:rPr lang="en-US" altLang="ko-KR" sz="2600" dirty="0" smtClean="0">
                <a:solidFill>
                  <a:srgbClr val="0070C0"/>
                </a:solidFill>
              </a:rPr>
              <a:t>The</a:t>
            </a:r>
            <a:r>
              <a:rPr lang="en-US" altLang="ko-KR" sz="2600" dirty="0">
                <a:solidFill>
                  <a:srgbClr val="0070C0"/>
                </a:solidFill>
              </a:rPr>
              <a:t> </a:t>
            </a:r>
            <a:r>
              <a:rPr lang="en-US" altLang="ko-KR" sz="2600" dirty="0">
                <a:solidFill>
                  <a:srgbClr val="0070C0"/>
                </a:solidFill>
                <a:hlinkClick r:id="rId3"/>
              </a:rPr>
              <a:t>Council of Europe Convention on Access to Official </a:t>
            </a:r>
            <a:r>
              <a:rPr lang="en-US" altLang="ko-KR" sz="2600" dirty="0" smtClean="0">
                <a:solidFill>
                  <a:srgbClr val="0070C0"/>
                </a:solidFill>
                <a:hlinkClick r:id="rId3"/>
              </a:rPr>
              <a:t>Documents</a:t>
            </a:r>
            <a:r>
              <a:rPr lang="en-US" altLang="ko-KR" sz="2600" dirty="0" smtClean="0"/>
              <a:t>&gt; 2008 </a:t>
            </a:r>
          </a:p>
          <a:p>
            <a:pPr marL="0" indent="0">
              <a:buNone/>
            </a:pPr>
            <a:endParaRPr lang="en-US" altLang="ko-KR" sz="2600" dirty="0" smtClean="0"/>
          </a:p>
          <a:p>
            <a:pPr marL="0" indent="0">
              <a:buNone/>
            </a:pPr>
            <a:r>
              <a:rPr lang="en-US" altLang="ko-KR" sz="2600" dirty="0" smtClean="0"/>
              <a:t>(</a:t>
            </a:r>
            <a:r>
              <a:rPr lang="en-US" altLang="ko-KR" sz="2600" dirty="0" err="1" smtClean="0"/>
              <a:t>preambular</a:t>
            </a:r>
            <a:r>
              <a:rPr lang="en-US" altLang="ko-KR" sz="2600" dirty="0" smtClean="0"/>
              <a:t> </a:t>
            </a:r>
            <a:r>
              <a:rPr lang="en-US" altLang="ko-KR" sz="2600" dirty="0"/>
              <a:t>paragraph </a:t>
            </a:r>
            <a:r>
              <a:rPr lang="en-US" altLang="ko-KR" sz="2600" dirty="0" smtClean="0"/>
              <a:t>6) </a:t>
            </a:r>
          </a:p>
          <a:p>
            <a:pPr marL="0" indent="0">
              <a:buNone/>
            </a:pPr>
            <a:r>
              <a:rPr lang="ko-KR" altLang="en-US" sz="2600" dirty="0" smtClean="0"/>
              <a:t>공공기록</a:t>
            </a:r>
            <a:r>
              <a:rPr lang="en-US" altLang="ko-KR" sz="2600" dirty="0" smtClean="0"/>
              <a:t>(</a:t>
            </a:r>
            <a:r>
              <a:rPr lang="ko-KR" altLang="en-US" sz="2600" dirty="0" smtClean="0"/>
              <a:t>공적 문서</a:t>
            </a:r>
            <a:r>
              <a:rPr lang="en-US" altLang="ko-KR" sz="2600" dirty="0" smtClean="0"/>
              <a:t>)</a:t>
            </a:r>
            <a:r>
              <a:rPr lang="ko-KR" altLang="en-US" sz="2600" dirty="0" smtClean="0"/>
              <a:t>에 대한 접근권 행사의 편익</a:t>
            </a:r>
            <a:r>
              <a:rPr lang="en-US" altLang="ko-KR" sz="2600" dirty="0" smtClean="0"/>
              <a:t>: </a:t>
            </a:r>
          </a:p>
          <a:p>
            <a:pPr marL="0" indent="0">
              <a:buNone/>
            </a:pPr>
            <a:endParaRPr lang="en-US" altLang="ko-KR" sz="2600" dirty="0"/>
          </a:p>
          <a:p>
            <a:pPr marL="400050" lvl="1" indent="0">
              <a:buNone/>
            </a:pPr>
            <a:r>
              <a:rPr lang="en-US" altLang="ko-KR" dirty="0"/>
              <a:t>(i) </a:t>
            </a:r>
            <a:r>
              <a:rPr lang="ko-KR" altLang="en-US" dirty="0" smtClean="0"/>
              <a:t>국민에게 </a:t>
            </a:r>
            <a:r>
              <a:rPr lang="en-US" altLang="ko-KR" dirty="0" smtClean="0"/>
              <a:t>(</a:t>
            </a:r>
            <a:r>
              <a:rPr lang="ko-KR" altLang="en-US" dirty="0" smtClean="0"/>
              <a:t>필요한 유익한</a:t>
            </a:r>
            <a:r>
              <a:rPr lang="en-US" altLang="ko-KR" dirty="0" smtClean="0"/>
              <a:t>) </a:t>
            </a:r>
            <a:r>
              <a:rPr lang="ko-KR" altLang="en-US" dirty="0" smtClean="0"/>
              <a:t>정보 소스 제공 </a:t>
            </a:r>
            <a:endParaRPr lang="en-US" altLang="ko-KR" dirty="0"/>
          </a:p>
          <a:p>
            <a:pPr marL="400050" lvl="1" indent="0">
              <a:buNone/>
            </a:pPr>
            <a:r>
              <a:rPr lang="en-US" altLang="ko-KR" dirty="0"/>
              <a:t>(ii) </a:t>
            </a:r>
            <a:r>
              <a:rPr lang="ko-KR" altLang="en-US" dirty="0" smtClean="0"/>
              <a:t>사회와 공공기관에 관한 국민의 의견</a:t>
            </a:r>
            <a:r>
              <a:rPr lang="en-US" altLang="ko-KR" dirty="0" smtClean="0"/>
              <a:t>(</a:t>
            </a:r>
            <a:r>
              <a:rPr lang="ko-KR" altLang="en-US" dirty="0" smtClean="0"/>
              <a:t>여론</a:t>
            </a:r>
            <a:r>
              <a:rPr lang="en-US" altLang="ko-KR" dirty="0" smtClean="0"/>
              <a:t>)</a:t>
            </a:r>
            <a:r>
              <a:rPr lang="ko-KR" altLang="en-US" dirty="0" smtClean="0"/>
              <a:t>를 창출하고 평가하도록 지원 </a:t>
            </a:r>
            <a:endParaRPr lang="en-US" altLang="ko-KR" dirty="0" smtClean="0"/>
          </a:p>
          <a:p>
            <a:pPr marL="400050" lvl="1" indent="0">
              <a:buNone/>
            </a:pPr>
            <a:r>
              <a:rPr lang="en-US" altLang="ko-KR" dirty="0" smtClean="0"/>
              <a:t>(</a:t>
            </a:r>
            <a:r>
              <a:rPr lang="en-US" altLang="ko-KR" dirty="0"/>
              <a:t>iii) </a:t>
            </a:r>
            <a:r>
              <a:rPr lang="ko-KR" altLang="en-US" dirty="0" smtClean="0"/>
              <a:t>공공기관의 정직성 효율성 효과성 설명책임성을 증진하여  공공기관의 정당성을 확인하도록 지원</a:t>
            </a:r>
            <a:r>
              <a:rPr lang="en-US" altLang="ko-KR" dirty="0">
                <a:solidFill>
                  <a:srgbClr val="C00000"/>
                </a:solidFill>
              </a:rPr>
              <a:t> </a:t>
            </a:r>
            <a:endParaRPr lang="en-US" altLang="ko-KR" dirty="0" smtClean="0">
              <a:solidFill>
                <a:srgbClr val="C00000"/>
              </a:solidFill>
            </a:endParaRPr>
          </a:p>
          <a:p>
            <a:endParaRPr lang="en-US" altLang="ko-KR" dirty="0"/>
          </a:p>
          <a:p>
            <a:endParaRPr lang="en-US" altLang="ko-KR" dirty="0"/>
          </a:p>
          <a:p>
            <a:endParaRPr lang="en-US" altLang="ko-KR" dirty="0" smtClean="0"/>
          </a:p>
        </p:txBody>
      </p:sp>
      <p:sp>
        <p:nvSpPr>
          <p:cNvPr id="4" name="Slide Number Placeholder 3"/>
          <p:cNvSpPr>
            <a:spLocks noGrp="1"/>
          </p:cNvSpPr>
          <p:nvPr>
            <p:ph type="sldNum" sz="quarter" idx="12"/>
          </p:nvPr>
        </p:nvSpPr>
        <p:spPr/>
        <p:txBody>
          <a:bodyPr/>
          <a:lstStyle/>
          <a:p>
            <a:fld id="{71E3867F-4658-4D2A-8204-109C8BC17E4D}" type="slidenum">
              <a:rPr lang="ko-KR" altLang="en-US" smtClean="0"/>
              <a:t>24</a:t>
            </a:fld>
            <a:endParaRPr lang="ko-KR" altLang="en-US"/>
          </a:p>
        </p:txBody>
      </p:sp>
      <p:sp>
        <p:nvSpPr>
          <p:cNvPr id="6" name="Title 5"/>
          <p:cNvSpPr>
            <a:spLocks noGrp="1"/>
          </p:cNvSpPr>
          <p:nvPr>
            <p:ph type="title"/>
          </p:nvPr>
        </p:nvSpPr>
        <p:spPr/>
        <p:txBody>
          <a:bodyPr/>
          <a:lstStyle/>
          <a:p>
            <a:endParaRPr lang="ko-KR" altLang="en-US" dirty="0"/>
          </a:p>
        </p:txBody>
      </p:sp>
    </p:spTree>
    <p:extLst>
      <p:ext uri="{BB962C8B-B14F-4D97-AF65-F5344CB8AC3E}">
        <p14:creationId xmlns:p14="http://schemas.microsoft.com/office/powerpoint/2010/main" val="3879342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435280" cy="5184576"/>
          </a:xfrm>
        </p:spPr>
        <p:txBody>
          <a:bodyPr>
            <a:normAutofit/>
          </a:bodyPr>
          <a:lstStyle/>
          <a:p>
            <a:pPr marL="0" indent="0">
              <a:buNone/>
            </a:pPr>
            <a:r>
              <a:rPr lang="en-US" altLang="ko-KR" sz="2400" b="1" dirty="0"/>
              <a:t>NATO</a:t>
            </a:r>
            <a:r>
              <a:rPr lang="ko-KR" altLang="en-US" sz="2400" b="1" dirty="0"/>
              <a:t>의 </a:t>
            </a:r>
            <a:r>
              <a:rPr lang="ko-KR" altLang="en-US" sz="2400" b="1" dirty="0" smtClean="0"/>
              <a:t>개방설명책임성을 위한 </a:t>
            </a:r>
            <a:r>
              <a:rPr lang="en-US" altLang="ko-KR" sz="2400" b="1" dirty="0" smtClean="0"/>
              <a:t>5</a:t>
            </a:r>
            <a:r>
              <a:rPr lang="ko-KR" altLang="en-US" sz="2400" b="1" dirty="0" smtClean="0"/>
              <a:t> 원칙 </a:t>
            </a:r>
            <a:r>
              <a:rPr lang="en-US" altLang="ko-KR" sz="2400" b="1" dirty="0" smtClean="0"/>
              <a:t>(2009)</a:t>
            </a:r>
          </a:p>
          <a:p>
            <a:pPr marL="0" indent="0">
              <a:buNone/>
            </a:pPr>
            <a:r>
              <a:rPr lang="en-US" altLang="ko-KR" sz="2400" b="1" dirty="0" smtClean="0">
                <a:solidFill>
                  <a:srgbClr val="C00000"/>
                </a:solidFill>
              </a:rPr>
              <a:t>Five </a:t>
            </a:r>
            <a:r>
              <a:rPr lang="en-US" altLang="ko-KR" sz="2400" b="1" dirty="0">
                <a:solidFill>
                  <a:srgbClr val="C00000"/>
                </a:solidFill>
              </a:rPr>
              <a:t>Principles for an </a:t>
            </a:r>
            <a:r>
              <a:rPr lang="en-US" altLang="ko-KR" sz="2400" b="1" u="sng" dirty="0">
                <a:solidFill>
                  <a:srgbClr val="C00000"/>
                </a:solidFill>
              </a:rPr>
              <a:t>Open and Accountable </a:t>
            </a:r>
            <a:r>
              <a:rPr lang="en-US" altLang="ko-KR" sz="2400" b="1" dirty="0">
                <a:solidFill>
                  <a:srgbClr val="C00000"/>
                </a:solidFill>
              </a:rPr>
              <a:t>NATO </a:t>
            </a:r>
            <a:endParaRPr lang="en-US" altLang="ko-KR" sz="2400" dirty="0">
              <a:solidFill>
                <a:srgbClr val="C00000"/>
              </a:solidFill>
            </a:endParaRPr>
          </a:p>
          <a:p>
            <a:pPr marL="0" indent="0">
              <a:buNone/>
            </a:pPr>
            <a:endParaRPr lang="en-US" altLang="ko-KR" sz="2400" dirty="0" smtClean="0"/>
          </a:p>
          <a:p>
            <a:pPr marL="457200" indent="-457200">
              <a:buFont typeface="+mj-lt"/>
              <a:buAutoNum type="arabicPeriod"/>
            </a:pPr>
            <a:r>
              <a:rPr lang="en-US" altLang="ko-KR" sz="2400" dirty="0" smtClean="0"/>
              <a:t>Principle </a:t>
            </a:r>
            <a:r>
              <a:rPr lang="en-US" altLang="ko-KR" sz="2400" dirty="0"/>
              <a:t>of presumption of openness and limited exceptions</a:t>
            </a:r>
          </a:p>
          <a:p>
            <a:pPr marL="457200" indent="-457200">
              <a:buFont typeface="+mj-lt"/>
              <a:buAutoNum type="arabicPeriod"/>
            </a:pPr>
            <a:r>
              <a:rPr lang="en-US" altLang="ko-KR" sz="2400" dirty="0"/>
              <a:t>Principle that the public interest prevails</a:t>
            </a:r>
          </a:p>
          <a:p>
            <a:pPr marL="457200" indent="-457200">
              <a:buFont typeface="+mj-lt"/>
              <a:buAutoNum type="arabicPeriod"/>
            </a:pPr>
            <a:r>
              <a:rPr lang="en-US" altLang="ko-KR" sz="2400" dirty="0" smtClean="0"/>
              <a:t>Principle </a:t>
            </a:r>
            <a:r>
              <a:rPr lang="en-US" altLang="ko-KR" sz="2400" dirty="0"/>
              <a:t>of proactive </a:t>
            </a:r>
            <a:r>
              <a:rPr lang="en-US" altLang="ko-KR" sz="2400" dirty="0" smtClean="0"/>
              <a:t>disclosure</a:t>
            </a:r>
          </a:p>
          <a:p>
            <a:pPr marL="457200" indent="-457200">
              <a:buFont typeface="+mj-lt"/>
              <a:buAutoNum type="arabicPeriod"/>
            </a:pPr>
            <a:r>
              <a:rPr lang="en-US" altLang="ko-KR" sz="2400" dirty="0" smtClean="0"/>
              <a:t>Principle </a:t>
            </a:r>
            <a:r>
              <a:rPr lang="en-US" altLang="ko-KR" sz="2400" dirty="0"/>
              <a:t>of right to request and receive </a:t>
            </a:r>
            <a:r>
              <a:rPr lang="en-US" altLang="ko-KR" sz="2400" dirty="0" smtClean="0"/>
              <a:t>information</a:t>
            </a:r>
          </a:p>
          <a:p>
            <a:pPr marL="457200" indent="-457200">
              <a:buFont typeface="+mj-lt"/>
              <a:buAutoNum type="arabicPeriod"/>
            </a:pPr>
            <a:r>
              <a:rPr lang="en-US" altLang="ko-KR" sz="2400" dirty="0" smtClean="0"/>
              <a:t>Principle </a:t>
            </a:r>
            <a:r>
              <a:rPr lang="en-US" altLang="ko-KR" sz="2400" dirty="0"/>
              <a:t>of protection of the right to know</a:t>
            </a:r>
          </a:p>
          <a:p>
            <a:pPr marL="0" indent="0">
              <a:buNone/>
            </a:pPr>
            <a:endParaRPr lang="en-US" altLang="ko-KR" sz="2400" dirty="0"/>
          </a:p>
          <a:p>
            <a:pPr marL="0" indent="0">
              <a:buNone/>
            </a:pPr>
            <a:endParaRPr lang="ko-KR" altLang="en-US" sz="2400" dirty="0"/>
          </a:p>
        </p:txBody>
      </p:sp>
      <p:sp>
        <p:nvSpPr>
          <p:cNvPr id="4" name="Slide Number Placeholder 3"/>
          <p:cNvSpPr>
            <a:spLocks noGrp="1"/>
          </p:cNvSpPr>
          <p:nvPr>
            <p:ph type="sldNum" sz="quarter" idx="12"/>
          </p:nvPr>
        </p:nvSpPr>
        <p:spPr/>
        <p:txBody>
          <a:bodyPr/>
          <a:lstStyle/>
          <a:p>
            <a:fld id="{71E3867F-4658-4D2A-8204-109C8BC17E4D}" type="slidenum">
              <a:rPr lang="ko-KR" altLang="en-US" smtClean="0"/>
              <a:t>25</a:t>
            </a:fld>
            <a:endParaRPr lang="ko-KR" altLang="en-US"/>
          </a:p>
        </p:txBody>
      </p:sp>
      <p:sp>
        <p:nvSpPr>
          <p:cNvPr id="6" name="Title 5"/>
          <p:cNvSpPr>
            <a:spLocks noGrp="1"/>
          </p:cNvSpPr>
          <p:nvPr>
            <p:ph type="title"/>
          </p:nvPr>
        </p:nvSpPr>
        <p:spPr/>
        <p:txBody>
          <a:bodyPr/>
          <a:lstStyle/>
          <a:p>
            <a:endParaRPr lang="ko-KR" altLang="en-US"/>
          </a:p>
        </p:txBody>
      </p:sp>
    </p:spTree>
    <p:extLst>
      <p:ext uri="{BB962C8B-B14F-4D97-AF65-F5344CB8AC3E}">
        <p14:creationId xmlns:p14="http://schemas.microsoft.com/office/powerpoint/2010/main" val="33099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216" y="1196752"/>
            <a:ext cx="8147248" cy="5400600"/>
          </a:xfrm>
        </p:spPr>
        <p:txBody>
          <a:bodyPr>
            <a:normAutofit lnSpcReduction="10000"/>
          </a:bodyPr>
          <a:lstStyle/>
          <a:p>
            <a:r>
              <a:rPr lang="ko-KR" altLang="en-US" sz="2400" dirty="0" smtClean="0"/>
              <a:t>영국 헌법개혁및 거버넌스법</a:t>
            </a:r>
            <a:r>
              <a:rPr lang="en-US" altLang="ko-KR" sz="2400" dirty="0" smtClean="0"/>
              <a:t>(2010</a:t>
            </a:r>
            <a:r>
              <a:rPr lang="ko-KR" altLang="en-US" sz="2400" dirty="0" smtClean="0"/>
              <a:t>년</a:t>
            </a:r>
            <a:r>
              <a:rPr lang="en-US" altLang="ko-KR" sz="2400" dirty="0" smtClean="0"/>
              <a:t>)</a:t>
            </a:r>
            <a:r>
              <a:rPr lang="ko-KR" altLang="en-US" sz="2400" dirty="0" smtClean="0"/>
              <a:t>에 의해 </a:t>
            </a:r>
            <a:r>
              <a:rPr lang="en-US" altLang="ko-KR" sz="2400" dirty="0" smtClean="0">
                <a:solidFill>
                  <a:srgbClr val="C00000"/>
                </a:solidFill>
              </a:rPr>
              <a:t>20</a:t>
            </a:r>
            <a:r>
              <a:rPr lang="ko-KR" altLang="en-US" sz="2400" dirty="0" smtClean="0">
                <a:solidFill>
                  <a:srgbClr val="C00000"/>
                </a:solidFill>
              </a:rPr>
              <a:t>년</a:t>
            </a:r>
            <a:r>
              <a:rPr lang="ko-KR" altLang="en-US" sz="2400" dirty="0" smtClean="0"/>
              <a:t> 이상 보존기록 열람 제공</a:t>
            </a:r>
            <a:r>
              <a:rPr lang="en-US" altLang="ko-KR" sz="2400" dirty="0" smtClean="0"/>
              <a:t>(</a:t>
            </a:r>
            <a:r>
              <a:rPr lang="ko-KR" altLang="en-US" sz="2400" dirty="0" smtClean="0"/>
              <a:t>실제 </a:t>
            </a:r>
            <a:r>
              <a:rPr lang="en-US" altLang="ko-KR" sz="2400" dirty="0" smtClean="0"/>
              <a:t>15~25</a:t>
            </a:r>
            <a:r>
              <a:rPr lang="ko-KR" altLang="en-US" sz="2400" dirty="0" smtClean="0"/>
              <a:t>년</a:t>
            </a:r>
            <a:r>
              <a:rPr lang="en-US" altLang="ko-KR" sz="2400" dirty="0" smtClean="0"/>
              <a:t>). </a:t>
            </a:r>
            <a:r>
              <a:rPr lang="ko-KR" altLang="en-US" sz="2400" dirty="0" smtClean="0"/>
              <a:t>정보자유법에 의해 대부분의 이관된 기록은 공개</a:t>
            </a:r>
            <a:r>
              <a:rPr lang="en-US" altLang="ko-KR" sz="2400" dirty="0" smtClean="0"/>
              <a:t>(</a:t>
            </a:r>
            <a:r>
              <a:rPr lang="ko-KR" altLang="en-US" sz="2400" dirty="0" smtClean="0"/>
              <a:t>비공개 예제조항 </a:t>
            </a:r>
            <a:r>
              <a:rPr lang="ko-KR" altLang="en-US" sz="2400" dirty="0" smtClean="0"/>
              <a:t>비해당 기록</a:t>
            </a:r>
            <a:r>
              <a:rPr lang="en-US" altLang="ko-KR" sz="2400" dirty="0" smtClean="0"/>
              <a:t>). ‘30</a:t>
            </a:r>
            <a:r>
              <a:rPr lang="ko-KR" altLang="en-US" sz="2400" dirty="0" smtClean="0"/>
              <a:t>년 </a:t>
            </a:r>
            <a:r>
              <a:rPr lang="en-US" altLang="ko-KR" sz="2400" dirty="0" smtClean="0"/>
              <a:t>(</a:t>
            </a:r>
            <a:r>
              <a:rPr lang="ko-KR" altLang="en-US" sz="2400" dirty="0" smtClean="0"/>
              <a:t>공개</a:t>
            </a:r>
            <a:r>
              <a:rPr lang="en-US" altLang="ko-KR" sz="2400" dirty="0" smtClean="0"/>
              <a:t>)</a:t>
            </a:r>
            <a:r>
              <a:rPr lang="ko-KR" altLang="en-US" sz="2400" dirty="0" smtClean="0"/>
              <a:t> 규칙</a:t>
            </a:r>
            <a:r>
              <a:rPr lang="en-US" altLang="ko-KR" sz="2400" dirty="0" smtClean="0"/>
              <a:t>’ </a:t>
            </a:r>
            <a:r>
              <a:rPr lang="ko-KR" altLang="en-US" sz="2400" dirty="0" smtClean="0"/>
              <a:t>사실상 </a:t>
            </a:r>
            <a:r>
              <a:rPr lang="ko-KR" altLang="en-US" sz="2400" dirty="0" smtClean="0"/>
              <a:t>폐지</a:t>
            </a:r>
            <a:endParaRPr lang="en-US" altLang="ko-KR" sz="2400" dirty="0" smtClean="0"/>
          </a:p>
          <a:p>
            <a:endParaRPr lang="en-US" altLang="ko-KR" sz="2400" dirty="0" smtClean="0"/>
          </a:p>
          <a:p>
            <a:r>
              <a:rPr lang="ko-KR" altLang="en-US" sz="2400" dirty="0" smtClean="0"/>
              <a:t>영국 </a:t>
            </a:r>
            <a:r>
              <a:rPr lang="en-US" altLang="ko-KR" sz="2400" dirty="0" smtClean="0"/>
              <a:t>FOIA </a:t>
            </a:r>
            <a:r>
              <a:rPr lang="ko-KR" altLang="en-US" sz="2400" dirty="0" smtClean="0"/>
              <a:t>조항에 의한 정부기록관리 강화 </a:t>
            </a:r>
            <a:r>
              <a:rPr lang="en-US" altLang="ko-KR" sz="2400" dirty="0" smtClean="0"/>
              <a:t>(code of practice –records management) </a:t>
            </a:r>
            <a:endParaRPr lang="en-US" altLang="ko-KR" sz="2400" dirty="0"/>
          </a:p>
          <a:p>
            <a:endParaRPr lang="en-US" altLang="ko-KR" sz="2400" dirty="0" smtClean="0"/>
          </a:p>
          <a:p>
            <a:r>
              <a:rPr lang="ko-KR" altLang="en-US" sz="2400" dirty="0" smtClean="0"/>
              <a:t>미국 </a:t>
            </a:r>
            <a:r>
              <a:rPr lang="en-US" altLang="ko-KR" sz="2400" dirty="0" smtClean="0"/>
              <a:t>‘</a:t>
            </a:r>
            <a:r>
              <a:rPr lang="ko-KR" altLang="en-US" sz="2400" dirty="0" smtClean="0"/>
              <a:t>개방정부</a:t>
            </a:r>
            <a:r>
              <a:rPr lang="en-US" altLang="ko-KR" sz="2400" dirty="0" smtClean="0"/>
              <a:t>’</a:t>
            </a:r>
            <a:r>
              <a:rPr lang="ko-KR" altLang="en-US" sz="2400" dirty="0" smtClean="0"/>
              <a:t>를 위한 </a:t>
            </a:r>
            <a:r>
              <a:rPr lang="en-US" altLang="ko-KR" sz="2400" dirty="0" smtClean="0"/>
              <a:t>FOIA </a:t>
            </a:r>
            <a:r>
              <a:rPr lang="ko-KR" altLang="en-US" sz="2400" dirty="0" smtClean="0"/>
              <a:t>강화</a:t>
            </a:r>
            <a:r>
              <a:rPr lang="en-US" altLang="ko-KR" sz="2400" dirty="0" smtClean="0"/>
              <a:t>. </a:t>
            </a:r>
            <a:r>
              <a:rPr lang="ko-KR" altLang="en-US" sz="2400" dirty="0" smtClean="0"/>
              <a:t>정부기록관리 강화</a:t>
            </a:r>
            <a:endParaRPr lang="en-US" altLang="ko-KR" sz="2400" dirty="0" smtClean="0"/>
          </a:p>
          <a:p>
            <a:endParaRPr lang="en-US" altLang="ko-KR" sz="2400" dirty="0"/>
          </a:p>
          <a:p>
            <a:r>
              <a:rPr lang="ko-KR" altLang="en-US" sz="2400" dirty="0" smtClean="0"/>
              <a:t>호주 호주정보자유감독실법</a:t>
            </a:r>
            <a:r>
              <a:rPr lang="ko-KR" altLang="en-US" sz="2400" dirty="0" smtClean="0"/>
              <a:t>에 의해</a:t>
            </a:r>
            <a:r>
              <a:rPr lang="ko-KR" altLang="en-US" sz="2400" dirty="0" smtClean="0"/>
              <a:t> </a:t>
            </a:r>
            <a:r>
              <a:rPr lang="en-US" altLang="ko-KR" sz="2400" dirty="0" smtClean="0">
                <a:solidFill>
                  <a:srgbClr val="C00000"/>
                </a:solidFill>
              </a:rPr>
              <a:t>20</a:t>
            </a:r>
            <a:r>
              <a:rPr lang="ko-KR" altLang="en-US" sz="2400" dirty="0" smtClean="0">
                <a:solidFill>
                  <a:srgbClr val="C00000"/>
                </a:solidFill>
              </a:rPr>
              <a:t>년</a:t>
            </a:r>
            <a:r>
              <a:rPr lang="en-US" altLang="ko-KR" sz="2400" dirty="0" smtClean="0"/>
              <a:t>(2010</a:t>
            </a:r>
            <a:r>
              <a:rPr lang="ko-KR" altLang="en-US" sz="2400" dirty="0" smtClean="0"/>
              <a:t>년 이전에는</a:t>
            </a:r>
            <a:r>
              <a:rPr lang="en-US" altLang="ko-KR" sz="2400" dirty="0" smtClean="0"/>
              <a:t>30</a:t>
            </a:r>
            <a:r>
              <a:rPr lang="ko-KR" altLang="en-US" sz="2400" dirty="0" smtClean="0"/>
              <a:t>년</a:t>
            </a:r>
            <a:r>
              <a:rPr lang="en-US" altLang="ko-KR" sz="2400" dirty="0" smtClean="0"/>
              <a:t>)</a:t>
            </a:r>
            <a:r>
              <a:rPr lang="ko-KR" altLang="en-US" sz="2400" dirty="0" smtClean="0"/>
              <a:t> 이상된 </a:t>
            </a:r>
            <a:r>
              <a:rPr lang="ko-KR" altLang="en-US" sz="2400" dirty="0" smtClean="0"/>
              <a:t>보존기록을 국가기록보존소로 </a:t>
            </a:r>
            <a:r>
              <a:rPr lang="ko-KR" altLang="en-US" sz="2400" dirty="0"/>
              <a:t>이관 열람 </a:t>
            </a:r>
            <a:r>
              <a:rPr lang="ko-KR" altLang="en-US" sz="2400" dirty="0" smtClean="0"/>
              <a:t>제공</a:t>
            </a:r>
            <a:r>
              <a:rPr lang="en-US" altLang="ko-KR" sz="2400" dirty="0" smtClean="0"/>
              <a:t>. </a:t>
            </a:r>
            <a:r>
              <a:rPr lang="ko-KR" altLang="en-US" sz="2400" dirty="0" smtClean="0"/>
              <a:t>내각기록을 </a:t>
            </a:r>
            <a:r>
              <a:rPr lang="en-US" altLang="ko-KR" sz="2400" dirty="0" smtClean="0">
                <a:solidFill>
                  <a:srgbClr val="C00000"/>
                </a:solidFill>
              </a:rPr>
              <a:t>30</a:t>
            </a:r>
            <a:r>
              <a:rPr lang="ko-KR" altLang="en-US" sz="2400" dirty="0" smtClean="0">
                <a:solidFill>
                  <a:srgbClr val="C00000"/>
                </a:solidFill>
              </a:rPr>
              <a:t>년</a:t>
            </a:r>
            <a:r>
              <a:rPr lang="ko-KR" altLang="en-US" sz="2400" dirty="0" smtClean="0"/>
              <a:t>후 공개</a:t>
            </a:r>
            <a:r>
              <a:rPr lang="en-US" altLang="ko-KR" sz="2400" dirty="0" smtClean="0"/>
              <a:t>(</a:t>
            </a:r>
            <a:r>
              <a:rPr lang="ko-KR" altLang="en-US" sz="2400" dirty="0" smtClean="0"/>
              <a:t>이전에는 </a:t>
            </a:r>
            <a:r>
              <a:rPr lang="en-US" altLang="ko-KR" sz="2400" dirty="0" smtClean="0"/>
              <a:t>50</a:t>
            </a:r>
            <a:r>
              <a:rPr lang="ko-KR" altLang="en-US" sz="2400" dirty="0" smtClean="0"/>
              <a:t>년</a:t>
            </a:r>
            <a:r>
              <a:rPr lang="en-US" altLang="ko-KR" sz="2400" dirty="0" smtClean="0"/>
              <a:t>, </a:t>
            </a:r>
            <a:r>
              <a:rPr lang="ko-KR" altLang="en-US" sz="2400" dirty="0" smtClean="0"/>
              <a:t> </a:t>
            </a:r>
            <a:r>
              <a:rPr lang="en-US" altLang="ko-KR" sz="2400" dirty="0" smtClean="0"/>
              <a:t>2010</a:t>
            </a:r>
            <a:r>
              <a:rPr lang="ko-KR" altLang="en-US" sz="2400" dirty="0" smtClean="0"/>
              <a:t>년 개정</a:t>
            </a:r>
            <a:r>
              <a:rPr lang="en-US" altLang="ko-KR" sz="2400" dirty="0" smtClean="0"/>
              <a:t>)</a:t>
            </a:r>
            <a:endParaRPr lang="ko-KR" altLang="en-US" sz="2400" dirty="0"/>
          </a:p>
          <a:p>
            <a:endParaRPr lang="ko-KR" altLang="en-US" sz="2400" dirty="0"/>
          </a:p>
        </p:txBody>
      </p:sp>
      <p:sp>
        <p:nvSpPr>
          <p:cNvPr id="4" name="Slide Number Placeholder 3"/>
          <p:cNvSpPr>
            <a:spLocks noGrp="1"/>
          </p:cNvSpPr>
          <p:nvPr>
            <p:ph type="sldNum" sz="quarter" idx="12"/>
          </p:nvPr>
        </p:nvSpPr>
        <p:spPr/>
        <p:txBody>
          <a:bodyPr/>
          <a:lstStyle/>
          <a:p>
            <a:fld id="{71E3867F-4658-4D2A-8204-109C8BC17E4D}" type="slidenum">
              <a:rPr lang="ko-KR" altLang="en-US" smtClean="0"/>
              <a:t>26</a:t>
            </a:fld>
            <a:endParaRPr lang="ko-KR" altLang="en-US" dirty="0"/>
          </a:p>
        </p:txBody>
      </p:sp>
      <p:sp>
        <p:nvSpPr>
          <p:cNvPr id="6" name="Title 5"/>
          <p:cNvSpPr>
            <a:spLocks noGrp="1"/>
          </p:cNvSpPr>
          <p:nvPr>
            <p:ph type="title"/>
          </p:nvPr>
        </p:nvSpPr>
        <p:spPr/>
        <p:txBody>
          <a:bodyPr/>
          <a:lstStyle/>
          <a:p>
            <a:endParaRPr lang="ko-KR" altLang="en-US"/>
          </a:p>
        </p:txBody>
      </p:sp>
    </p:spTree>
    <p:extLst>
      <p:ext uri="{BB962C8B-B14F-4D97-AF65-F5344CB8AC3E}">
        <p14:creationId xmlns:p14="http://schemas.microsoft.com/office/powerpoint/2010/main" val="162736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E3867F-4658-4D2A-8204-109C8BC17E4D}" type="slidenum">
              <a:rPr lang="ko-KR" altLang="en-US" smtClean="0"/>
              <a:t>27</a:t>
            </a:fld>
            <a:endParaRPr lang="ko-KR" altLang="en-US"/>
          </a:p>
        </p:txBody>
      </p:sp>
      <p:sp>
        <p:nvSpPr>
          <p:cNvPr id="6" name="Title 5"/>
          <p:cNvSpPr>
            <a:spLocks noGrp="1"/>
          </p:cNvSpPr>
          <p:nvPr>
            <p:ph type="title"/>
          </p:nvPr>
        </p:nvSpPr>
        <p:spPr>
          <a:xfrm>
            <a:off x="457200" y="274638"/>
            <a:ext cx="8435280" cy="1143000"/>
          </a:xfrm>
        </p:spPr>
        <p:txBody>
          <a:bodyPr>
            <a:normAutofit/>
          </a:bodyPr>
          <a:lstStyle/>
          <a:p>
            <a:r>
              <a:rPr lang="ko-KR" altLang="en-US" sz="3200" b="1" dirty="0" smtClean="0">
                <a:solidFill>
                  <a:srgbClr val="0070C0"/>
                </a:solidFill>
              </a:rPr>
              <a:t>정부기관 </a:t>
            </a:r>
            <a:r>
              <a:rPr lang="en-US" altLang="ko-KR" sz="3200" b="1" dirty="0" smtClean="0">
                <a:solidFill>
                  <a:srgbClr val="0070C0"/>
                </a:solidFill>
              </a:rPr>
              <a:t>ERM, </a:t>
            </a:r>
            <a:r>
              <a:rPr lang="ko-KR" altLang="en-US" sz="3200" b="1" dirty="0" smtClean="0">
                <a:solidFill>
                  <a:srgbClr val="0070C0"/>
                </a:solidFill>
              </a:rPr>
              <a:t>디지털기록 보존에 역량 집중 </a:t>
            </a:r>
            <a:endParaRPr lang="ko-KR" altLang="en-US" sz="3200" dirty="0"/>
          </a:p>
        </p:txBody>
      </p:sp>
      <p:sp>
        <p:nvSpPr>
          <p:cNvPr id="7" name="Content Placeholder 6"/>
          <p:cNvSpPr>
            <a:spLocks noGrp="1"/>
          </p:cNvSpPr>
          <p:nvPr>
            <p:ph idx="1"/>
          </p:nvPr>
        </p:nvSpPr>
        <p:spPr>
          <a:xfrm>
            <a:off x="457200" y="1600200"/>
            <a:ext cx="8507288" cy="4525963"/>
          </a:xfrm>
        </p:spPr>
        <p:txBody>
          <a:bodyPr/>
          <a:lstStyle/>
          <a:p>
            <a:r>
              <a:rPr lang="ko-KR" altLang="en-US" sz="2800" dirty="0" smtClean="0"/>
              <a:t>영국 </a:t>
            </a:r>
            <a:r>
              <a:rPr lang="en-US" altLang="ko-KR" sz="2800" dirty="0" smtClean="0"/>
              <a:t>TNA, Digital Continuity</a:t>
            </a:r>
          </a:p>
          <a:p>
            <a:endParaRPr lang="en-US" altLang="ko-KR" sz="2800" dirty="0"/>
          </a:p>
          <a:p>
            <a:r>
              <a:rPr lang="en-US" altLang="ko-KR" sz="2800" dirty="0" smtClean="0"/>
              <a:t>TNA, Digital Repository Transfer system</a:t>
            </a:r>
          </a:p>
          <a:p>
            <a:endParaRPr lang="en-US" altLang="ko-KR" sz="2800" dirty="0" smtClean="0"/>
          </a:p>
          <a:p>
            <a:r>
              <a:rPr lang="ko-KR" altLang="en-US" sz="2800" dirty="0" smtClean="0">
                <a:latin typeface="Verdana" pitchFamily="34" charset="0"/>
              </a:rPr>
              <a:t>호주 </a:t>
            </a:r>
            <a:r>
              <a:rPr lang="en-US" altLang="ko-KR" sz="2800" dirty="0" smtClean="0">
                <a:latin typeface="Verdana" pitchFamily="34" charset="0"/>
              </a:rPr>
              <a:t>NAA ”</a:t>
            </a:r>
            <a:r>
              <a:rPr lang="ko-KR" altLang="en-US" sz="2800" dirty="0" smtClean="0">
                <a:latin typeface="Verdana" pitchFamily="34" charset="0"/>
              </a:rPr>
              <a:t>디지털 전환</a:t>
            </a:r>
            <a:r>
              <a:rPr lang="en-US" altLang="ko-KR" sz="2800" dirty="0" smtClean="0">
                <a:latin typeface="Verdana" pitchFamily="34" charset="0"/>
              </a:rPr>
              <a:t>”</a:t>
            </a:r>
            <a:r>
              <a:rPr lang="ko-KR" altLang="en-US" sz="2800" dirty="0" smtClean="0">
                <a:latin typeface="Verdana" pitchFamily="34" charset="0"/>
              </a:rPr>
              <a:t> </a:t>
            </a:r>
            <a:r>
              <a:rPr lang="ko-KR" altLang="en-US" sz="2800" dirty="0" smtClean="0">
                <a:latin typeface="Verdana" pitchFamily="34" charset="0"/>
              </a:rPr>
              <a:t>정책 </a:t>
            </a:r>
            <a:r>
              <a:rPr lang="en-US" altLang="ko-KR" sz="2800" dirty="0" smtClean="0">
                <a:latin typeface="Verdana" pitchFamily="34" charset="0"/>
              </a:rPr>
              <a:t>digital transition</a:t>
            </a:r>
          </a:p>
          <a:p>
            <a:pPr marL="0" indent="0">
              <a:buNone/>
            </a:pPr>
            <a:r>
              <a:rPr lang="en-US" altLang="ko-KR" dirty="0" smtClean="0"/>
              <a:t> </a:t>
            </a:r>
          </a:p>
          <a:p>
            <a:r>
              <a:rPr lang="ko-KR" altLang="en-US" dirty="0" smtClean="0"/>
              <a:t>캐나다 </a:t>
            </a:r>
            <a:r>
              <a:rPr lang="en-US" altLang="ko-KR" dirty="0" smtClean="0"/>
              <a:t>RK </a:t>
            </a:r>
            <a:r>
              <a:rPr lang="ko-KR" altLang="en-US" dirty="0" smtClean="0"/>
              <a:t>방법론</a:t>
            </a:r>
            <a:r>
              <a:rPr lang="en-US" altLang="ko-KR" dirty="0" smtClean="0"/>
              <a:t>, </a:t>
            </a:r>
            <a:r>
              <a:rPr lang="ko-KR" altLang="en-US" dirty="0" smtClean="0"/>
              <a:t>기록관리명령</a:t>
            </a:r>
            <a:r>
              <a:rPr lang="en-US" altLang="ko-KR" dirty="0" smtClean="0"/>
              <a:t>, </a:t>
            </a:r>
            <a:r>
              <a:rPr lang="ko-KR" altLang="en-US" dirty="0" smtClean="0"/>
              <a:t>신뢰성 있는 디지털보존소</a:t>
            </a:r>
            <a:r>
              <a:rPr lang="en-US" altLang="ko-KR" dirty="0" smtClean="0"/>
              <a:t>(TDR)</a:t>
            </a:r>
            <a:r>
              <a:rPr lang="ko-KR" altLang="en-US" dirty="0" smtClean="0"/>
              <a:t> </a:t>
            </a:r>
            <a:r>
              <a:rPr lang="en-US" altLang="ko-KR" dirty="0" smtClean="0"/>
              <a:t> </a:t>
            </a:r>
            <a:endParaRPr lang="ko-KR" altLang="en-US" dirty="0"/>
          </a:p>
        </p:txBody>
      </p:sp>
    </p:spTree>
    <p:extLst>
      <p:ext uri="{BB962C8B-B14F-4D97-AF65-F5344CB8AC3E}">
        <p14:creationId xmlns:p14="http://schemas.microsoft.com/office/powerpoint/2010/main" val="3879342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1143000"/>
          </a:xfrm>
        </p:spPr>
        <p:txBody>
          <a:bodyPr rtlCol="0">
            <a:normAutofit/>
          </a:bodyPr>
          <a:lstStyle/>
          <a:p>
            <a:pPr eaLnBrk="1" fontAlgn="auto" hangingPunct="1">
              <a:spcAft>
                <a:spcPts val="0"/>
              </a:spcAft>
              <a:defRPr/>
            </a:pPr>
            <a:r>
              <a:rPr lang="en-US" altLang="ko-KR" sz="2800" b="1" dirty="0" smtClean="0"/>
              <a:t>UK TNA</a:t>
            </a:r>
            <a:endParaRPr lang="ko-KR" altLang="en-US" sz="2800" b="1" dirty="0"/>
          </a:p>
        </p:txBody>
      </p:sp>
      <p:sp>
        <p:nvSpPr>
          <p:cNvPr id="3" name="Content Placeholder 2"/>
          <p:cNvSpPr>
            <a:spLocks noGrp="1"/>
          </p:cNvSpPr>
          <p:nvPr>
            <p:ph idx="1"/>
          </p:nvPr>
        </p:nvSpPr>
        <p:spPr>
          <a:xfrm>
            <a:off x="457200" y="1268413"/>
            <a:ext cx="8229600" cy="5040312"/>
          </a:xfrm>
        </p:spPr>
        <p:txBody>
          <a:bodyPr>
            <a:normAutofit fontScale="92500" lnSpcReduction="20000"/>
          </a:bodyPr>
          <a:lstStyle/>
          <a:p>
            <a:pPr marL="0" indent="0" eaLnBrk="1" hangingPunct="1">
              <a:buFont typeface="Arial" pitchFamily="34" charset="0"/>
              <a:buNone/>
              <a:defRPr/>
            </a:pPr>
            <a:r>
              <a:rPr lang="ko-KR" altLang="en-US" sz="2000" b="1" dirty="0" smtClean="0">
                <a:latin typeface="Verdana" pitchFamily="34" charset="0"/>
              </a:rPr>
              <a:t>정부기관 </a:t>
            </a:r>
            <a:r>
              <a:rPr lang="en-US" altLang="ko-KR" sz="2000" b="1" dirty="0" smtClean="0">
                <a:latin typeface="Verdana" pitchFamily="34" charset="0"/>
              </a:rPr>
              <a:t>ERM</a:t>
            </a:r>
            <a:r>
              <a:rPr lang="ko-KR" altLang="en-US" sz="2000" b="1" dirty="0" smtClean="0">
                <a:latin typeface="Verdana" pitchFamily="34" charset="0"/>
              </a:rPr>
              <a:t>은 정보자유법 </a:t>
            </a:r>
            <a:r>
              <a:rPr lang="en-US" altLang="ko-KR" sz="2000" b="1" dirty="0" smtClean="0">
                <a:latin typeface="Verdana" pitchFamily="34" charset="0"/>
              </a:rPr>
              <a:t>46</a:t>
            </a:r>
            <a:r>
              <a:rPr lang="ko-KR" altLang="en-US" sz="2000" b="1" dirty="0" smtClean="0">
                <a:latin typeface="Verdana" pitchFamily="34" charset="0"/>
              </a:rPr>
              <a:t>조에 의한 기록관리실무법 </a:t>
            </a:r>
            <a:r>
              <a:rPr lang="en-US" altLang="ko-KR" sz="2000" b="1" dirty="0" smtClean="0">
                <a:latin typeface="Verdana" pitchFamily="34" charset="0"/>
              </a:rPr>
              <a:t>(Code of Practice on the management of records)</a:t>
            </a:r>
            <a:r>
              <a:rPr lang="ko-KR" altLang="en-US" sz="2000" b="1" dirty="0" smtClean="0">
                <a:latin typeface="Verdana" pitchFamily="34" charset="0"/>
              </a:rPr>
              <a:t>에 의해 수행</a:t>
            </a:r>
            <a:endParaRPr lang="en-US" altLang="ko-KR" sz="2000" b="1" dirty="0" smtClean="0">
              <a:latin typeface="Verdana" pitchFamily="34" charset="0"/>
            </a:endParaRPr>
          </a:p>
          <a:p>
            <a:pPr eaLnBrk="1" hangingPunct="1">
              <a:buFontTx/>
              <a:buChar char="-"/>
              <a:defRPr/>
            </a:pPr>
            <a:r>
              <a:rPr lang="ko-KR" altLang="en-US" sz="2000" b="1" dirty="0" smtClean="0">
                <a:latin typeface="Verdana" pitchFamily="34" charset="0"/>
              </a:rPr>
              <a:t>전자기록은 이메일을 포함하여 전자적으로 유지관리</a:t>
            </a:r>
            <a:endParaRPr lang="en-US" altLang="ko-KR" sz="2000" b="1" dirty="0" smtClean="0">
              <a:latin typeface="Verdana" pitchFamily="34" charset="0"/>
            </a:endParaRPr>
          </a:p>
          <a:p>
            <a:pPr eaLnBrk="1" hangingPunct="1">
              <a:buFontTx/>
              <a:buChar char="-"/>
              <a:defRPr/>
            </a:pPr>
            <a:r>
              <a:rPr lang="ko-KR" altLang="en-US" sz="2000" b="1" dirty="0" smtClean="0">
                <a:latin typeface="Verdana" pitchFamily="34" charset="0"/>
              </a:rPr>
              <a:t>기록시스템의  특성 요건 제시 </a:t>
            </a:r>
            <a:r>
              <a:rPr lang="en-US" altLang="ko-KR" sz="2000" b="1" smtClean="0">
                <a:latin typeface="Verdana" pitchFamily="34" charset="0"/>
              </a:rPr>
              <a:t>(9.3 a~h</a:t>
            </a:r>
            <a:r>
              <a:rPr lang="en-US" altLang="ko-KR" sz="2000" b="1" dirty="0" smtClean="0">
                <a:latin typeface="Verdana" pitchFamily="34" charset="0"/>
              </a:rPr>
              <a:t>)</a:t>
            </a:r>
            <a:r>
              <a:rPr lang="ko-KR" altLang="en-US" sz="2000" b="1" dirty="0" smtClean="0">
                <a:latin typeface="Verdana" pitchFamily="34" charset="0"/>
              </a:rPr>
              <a:t>  </a:t>
            </a:r>
            <a:endParaRPr lang="en-US" altLang="ko-KR" sz="2000" b="1" dirty="0" smtClean="0">
              <a:latin typeface="Verdana" pitchFamily="34" charset="0"/>
            </a:endParaRPr>
          </a:p>
          <a:p>
            <a:pPr marL="0" indent="0" eaLnBrk="1" hangingPunct="1">
              <a:buFont typeface="Arial" pitchFamily="34" charset="0"/>
              <a:buNone/>
              <a:defRPr/>
            </a:pPr>
            <a:endParaRPr lang="en-US" altLang="ko-KR" sz="2000" b="1" dirty="0">
              <a:solidFill>
                <a:srgbClr val="C00000"/>
              </a:solidFill>
              <a:latin typeface="Verdana" pitchFamily="34" charset="0"/>
            </a:endParaRPr>
          </a:p>
          <a:p>
            <a:pPr marL="0" indent="0" eaLnBrk="1" hangingPunct="1">
              <a:buFont typeface="Arial" pitchFamily="34" charset="0"/>
              <a:buNone/>
              <a:defRPr/>
            </a:pPr>
            <a:r>
              <a:rPr lang="en-US" altLang="ko-KR" sz="2000" b="1" dirty="0" smtClean="0">
                <a:solidFill>
                  <a:srgbClr val="C00000"/>
                </a:solidFill>
                <a:latin typeface="Verdana" pitchFamily="34" charset="0"/>
              </a:rPr>
              <a:t>Digital Continuity </a:t>
            </a:r>
            <a:r>
              <a:rPr lang="en-US" altLang="ko-KR" sz="2000" dirty="0" smtClean="0">
                <a:latin typeface="Verdana" pitchFamily="34" charset="0"/>
              </a:rPr>
              <a:t>(</a:t>
            </a:r>
            <a:r>
              <a:rPr lang="ko-KR" altLang="en-US" sz="2000" b="1" dirty="0" smtClean="0">
                <a:latin typeface="Verdana" pitchFamily="34" charset="0"/>
              </a:rPr>
              <a:t>디지털 연속역량</a:t>
            </a:r>
            <a:r>
              <a:rPr lang="en-US" altLang="ko-KR" sz="2000" b="1" dirty="0" smtClean="0">
                <a:latin typeface="Verdana" pitchFamily="34" charset="0"/>
              </a:rPr>
              <a:t>) </a:t>
            </a:r>
            <a:r>
              <a:rPr lang="ko-KR" altLang="en-US" sz="2000" b="1" dirty="0" smtClean="0">
                <a:latin typeface="Verdana" pitchFamily="34" charset="0"/>
              </a:rPr>
              <a:t>요건 </a:t>
            </a:r>
            <a:r>
              <a:rPr lang="en-US" altLang="ko-KR" sz="2000" b="1" dirty="0" smtClean="0">
                <a:latin typeface="Verdana" pitchFamily="34" charset="0"/>
              </a:rPr>
              <a:t>:</a:t>
            </a:r>
          </a:p>
          <a:p>
            <a:pPr marL="0" indent="0" eaLnBrk="1" hangingPunct="1">
              <a:buFont typeface="Arial" pitchFamily="34" charset="0"/>
              <a:buNone/>
              <a:defRPr/>
            </a:pPr>
            <a:endParaRPr lang="en-US" altLang="ko-KR" sz="2000" b="1" dirty="0" smtClean="0">
              <a:latin typeface="Verdana" pitchFamily="34" charset="0"/>
            </a:endParaRPr>
          </a:p>
          <a:p>
            <a:pPr marL="0" indent="0" eaLnBrk="1" hangingPunct="1">
              <a:buFont typeface="Arial" pitchFamily="34" charset="0"/>
              <a:buNone/>
              <a:defRPr/>
            </a:pPr>
            <a:r>
              <a:rPr lang="ko-KR" altLang="en-US" sz="2000" b="1" dirty="0" smtClean="0">
                <a:solidFill>
                  <a:srgbClr val="FF0000"/>
                </a:solidFill>
                <a:latin typeface="Verdana" pitchFamily="34" charset="0"/>
              </a:rPr>
              <a:t>디지털 연속역량</a:t>
            </a:r>
            <a:r>
              <a:rPr lang="ko-KR" altLang="en-US" sz="2000" b="1" dirty="0" smtClean="0">
                <a:latin typeface="Verdana" pitchFamily="34" charset="0"/>
              </a:rPr>
              <a:t>이란</a:t>
            </a:r>
            <a:r>
              <a:rPr lang="ko-KR" altLang="en-US" sz="2000" b="1" dirty="0" smtClean="0">
                <a:solidFill>
                  <a:srgbClr val="FF0000"/>
                </a:solidFill>
                <a:latin typeface="Verdana" pitchFamily="34" charset="0"/>
              </a:rPr>
              <a:t> </a:t>
            </a:r>
            <a:r>
              <a:rPr lang="ko-KR" altLang="en-US" sz="2000" b="1" dirty="0" smtClean="0">
                <a:latin typeface="Verdana" pitchFamily="34" charset="0"/>
              </a:rPr>
              <a:t>자신의 디지털 정보를 필요한 방식으로 필요한 기간동안 사용할 수 있는 능력을 말한다</a:t>
            </a:r>
            <a:r>
              <a:rPr lang="en-US" altLang="ko-KR" sz="2000" b="1" dirty="0" smtClean="0">
                <a:latin typeface="Verdana" pitchFamily="34" charset="0"/>
              </a:rPr>
              <a:t>.</a:t>
            </a:r>
          </a:p>
          <a:p>
            <a:pPr marL="0" indent="0" eaLnBrk="1" hangingPunct="1">
              <a:buFont typeface="Arial" pitchFamily="34" charset="0"/>
              <a:buNone/>
              <a:defRPr/>
            </a:pPr>
            <a:r>
              <a:rPr lang="en-US" altLang="ko-KR" sz="2000" b="1" dirty="0" smtClean="0">
                <a:latin typeface="Verdana" pitchFamily="34" charset="0"/>
              </a:rPr>
              <a:t> </a:t>
            </a:r>
          </a:p>
          <a:p>
            <a:pPr marL="457200" indent="-457200" eaLnBrk="1" hangingPunct="1">
              <a:buFont typeface="+mj-lt"/>
              <a:buAutoNum type="arabicPeriod"/>
              <a:defRPr/>
            </a:pPr>
            <a:r>
              <a:rPr lang="ko-KR" altLang="en-US" sz="2000" b="1" dirty="0" smtClean="0">
                <a:latin typeface="Verdana" pitchFamily="34" charset="0"/>
              </a:rPr>
              <a:t>액션 플랜 수립</a:t>
            </a:r>
            <a:r>
              <a:rPr lang="en-US" altLang="ko-KR" sz="2000" b="1" dirty="0" smtClean="0">
                <a:latin typeface="Verdana" pitchFamily="34" charset="0"/>
              </a:rPr>
              <a:t>: </a:t>
            </a:r>
            <a:r>
              <a:rPr lang="ko-KR" altLang="en-US" sz="2000" b="1" dirty="0" smtClean="0">
                <a:latin typeface="Verdana" pitchFamily="34" charset="0"/>
              </a:rPr>
              <a:t>기관 정보자산의 디지털 연속역량의 범위와 우선순위를 수립, 인력을 구성하고 관리책임을 할당하고 합의 </a:t>
            </a:r>
            <a:endParaRPr lang="en-US" altLang="ko-KR" sz="2000" b="1" dirty="0" smtClean="0">
              <a:latin typeface="Verdana" pitchFamily="34" charset="0"/>
            </a:endParaRPr>
          </a:p>
          <a:p>
            <a:pPr marL="457200" indent="-457200" eaLnBrk="1" hangingPunct="1">
              <a:buFont typeface="+mj-lt"/>
              <a:buAutoNum type="arabicPeriod"/>
              <a:defRPr/>
            </a:pPr>
            <a:r>
              <a:rPr lang="ko-KR" altLang="en-US" sz="2000" b="1" dirty="0" smtClean="0">
                <a:latin typeface="Verdana" pitchFamily="34" charset="0"/>
              </a:rPr>
              <a:t>기관 정보자산을 식별하여 디지털 연속역량의 이용성 요건을 정의하고 이행수단 모색</a:t>
            </a:r>
            <a:endParaRPr lang="en-US" altLang="ko-KR" sz="2000" b="1" dirty="0" smtClean="0">
              <a:latin typeface="Verdana" pitchFamily="34" charset="0"/>
            </a:endParaRPr>
          </a:p>
          <a:p>
            <a:pPr marL="457200" indent="-457200" eaLnBrk="1" hangingPunct="1">
              <a:buFont typeface="+mj-lt"/>
              <a:buAutoNum type="arabicPeriod"/>
              <a:defRPr/>
            </a:pPr>
            <a:r>
              <a:rPr lang="ko-KR" altLang="en-US" sz="2000" b="1" dirty="0" smtClean="0">
                <a:latin typeface="Verdana" pitchFamily="34" charset="0"/>
              </a:rPr>
              <a:t>디지털 연속역량 위험요소를 평가하고 위험요소를 최소화하는 관리 </a:t>
            </a:r>
            <a:endParaRPr lang="en-US" altLang="ko-KR" sz="2000" b="1" dirty="0" smtClean="0">
              <a:latin typeface="Verdana" pitchFamily="34" charset="0"/>
            </a:endParaRPr>
          </a:p>
          <a:p>
            <a:pPr marL="457200" indent="-457200" eaLnBrk="1" hangingPunct="1">
              <a:buFont typeface="+mj-lt"/>
              <a:buAutoNum type="arabicPeriod"/>
              <a:defRPr/>
            </a:pPr>
            <a:r>
              <a:rPr lang="ko-KR" altLang="en-US" sz="2000" b="1" dirty="0" smtClean="0">
                <a:latin typeface="Verdana" pitchFamily="34" charset="0"/>
              </a:rPr>
              <a:t>디지털 연속역량 유지관리 </a:t>
            </a:r>
            <a:r>
              <a:rPr lang="en-US" altLang="ko-KR" sz="2000" b="1" dirty="0" smtClean="0">
                <a:latin typeface="Verdana" pitchFamily="34" charset="0"/>
              </a:rPr>
              <a:t>(</a:t>
            </a:r>
            <a:r>
              <a:rPr lang="ko-KR" altLang="en-US" sz="2000" b="1" dirty="0" smtClean="0">
                <a:latin typeface="Verdana" pitchFamily="34" charset="0"/>
              </a:rPr>
              <a:t>업무계획에 디지털 연속성을 내화</a:t>
            </a:r>
            <a:r>
              <a:rPr lang="en-US" altLang="ko-KR" sz="2000" b="1" dirty="0" smtClean="0">
                <a:latin typeface="Verdana" pitchFamily="34" charset="0"/>
              </a:rPr>
              <a:t>, </a:t>
            </a:r>
            <a:r>
              <a:rPr lang="ko-KR" altLang="en-US" sz="2000" b="1" dirty="0" smtClean="0">
                <a:latin typeface="Verdana" pitchFamily="34" charset="0"/>
              </a:rPr>
              <a:t>업무절차화</a:t>
            </a:r>
            <a:r>
              <a:rPr lang="en-US" altLang="ko-KR" sz="2000" b="1" dirty="0" smtClean="0">
                <a:latin typeface="Verdana" pitchFamily="34" charset="0"/>
              </a:rPr>
              <a:t>, </a:t>
            </a:r>
            <a:r>
              <a:rPr lang="ko-KR" altLang="en-US" sz="2000" b="1" dirty="0" smtClean="0">
                <a:latin typeface="Verdana" pitchFamily="34" charset="0"/>
              </a:rPr>
              <a:t>변화관리에 내화</a:t>
            </a:r>
            <a:r>
              <a:rPr lang="en-US" altLang="ko-KR" sz="2000" b="1" dirty="0" smtClean="0">
                <a:latin typeface="Verdana" pitchFamily="34" charset="0"/>
              </a:rPr>
              <a:t>, </a:t>
            </a:r>
            <a:r>
              <a:rPr lang="ko-KR" altLang="en-US" sz="2000" b="1" dirty="0" smtClean="0">
                <a:latin typeface="Verdana" pitchFamily="34" charset="0"/>
              </a:rPr>
              <a:t>주기적  검토</a:t>
            </a:r>
            <a:r>
              <a:rPr lang="en-US" altLang="ko-KR" sz="2000" b="1" dirty="0" smtClean="0">
                <a:latin typeface="Verdana" pitchFamily="34" charset="0"/>
              </a:rPr>
              <a:t>)</a:t>
            </a:r>
          </a:p>
          <a:p>
            <a:pPr marL="457200" indent="-457200" eaLnBrk="1" hangingPunct="1">
              <a:buFont typeface="+mj-lt"/>
              <a:buAutoNum type="arabicPeriod"/>
              <a:defRPr/>
            </a:pPr>
            <a:endParaRPr lang="en-US" altLang="ko-KR" sz="2000" b="1" dirty="0">
              <a:latin typeface="Verdana" pitchFamily="34" charset="0"/>
            </a:endParaRPr>
          </a:p>
          <a:p>
            <a:pPr marL="0" indent="0" eaLnBrk="1" hangingPunct="1">
              <a:buFont typeface="Arial" pitchFamily="34" charset="0"/>
              <a:buChar char="•"/>
              <a:defRPr/>
            </a:pPr>
            <a:endParaRPr lang="en-US" altLang="ko-KR" sz="2000" dirty="0" smtClean="0"/>
          </a:p>
        </p:txBody>
      </p:sp>
    </p:spTree>
    <p:extLst>
      <p:ext uri="{BB962C8B-B14F-4D97-AF65-F5344CB8AC3E}">
        <p14:creationId xmlns:p14="http://schemas.microsoft.com/office/powerpoint/2010/main" val="2612920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43001"/>
          </a:xfrm>
        </p:spPr>
        <p:txBody>
          <a:bodyPr rtlCol="0">
            <a:normAutofit/>
          </a:bodyPr>
          <a:lstStyle/>
          <a:p>
            <a:pPr eaLnBrk="1" fontAlgn="auto" hangingPunct="1">
              <a:spcAft>
                <a:spcPts val="0"/>
              </a:spcAft>
              <a:defRPr/>
            </a:pPr>
            <a:r>
              <a:rPr lang="en-US" altLang="ko-KR" sz="2800" b="1" dirty="0" smtClean="0"/>
              <a:t>UK TNA</a:t>
            </a:r>
            <a:endParaRPr lang="ko-KR" altLang="en-US" sz="2800" b="1" dirty="0"/>
          </a:p>
        </p:txBody>
      </p:sp>
      <p:sp>
        <p:nvSpPr>
          <p:cNvPr id="3" name="Content Placeholder 2"/>
          <p:cNvSpPr>
            <a:spLocks noGrp="1"/>
          </p:cNvSpPr>
          <p:nvPr>
            <p:ph idx="1"/>
          </p:nvPr>
        </p:nvSpPr>
        <p:spPr>
          <a:xfrm>
            <a:off x="457200" y="1052513"/>
            <a:ext cx="8229600" cy="5184775"/>
          </a:xfrm>
        </p:spPr>
        <p:txBody>
          <a:bodyPr>
            <a:normAutofit lnSpcReduction="10000"/>
          </a:bodyPr>
          <a:lstStyle/>
          <a:p>
            <a:pPr eaLnBrk="1" hangingPunct="1">
              <a:buFont typeface="Arial" pitchFamily="34" charset="0"/>
              <a:buChar char="•"/>
              <a:defRPr/>
            </a:pPr>
            <a:endParaRPr lang="en-US" altLang="ko-KR" sz="2000" b="1" dirty="0">
              <a:latin typeface="Verdana" pitchFamily="34" charset="0"/>
            </a:endParaRPr>
          </a:p>
          <a:p>
            <a:pPr marL="0" indent="0" eaLnBrk="1" hangingPunct="1">
              <a:buFont typeface="Arial" pitchFamily="34" charset="0"/>
              <a:buNone/>
              <a:defRPr/>
            </a:pPr>
            <a:r>
              <a:rPr lang="ko-KR" altLang="en-US" sz="2000" b="1" dirty="0" smtClean="0"/>
              <a:t>디지털 보존서고 이관 시스템 </a:t>
            </a:r>
            <a:r>
              <a:rPr lang="en-US" altLang="ko-KR" sz="2000" b="1" dirty="0" smtClean="0"/>
              <a:t>Digital Repository Transfer system</a:t>
            </a:r>
          </a:p>
          <a:p>
            <a:pPr marL="0" indent="0" eaLnBrk="1" hangingPunct="1">
              <a:buFont typeface="Arial" pitchFamily="34" charset="0"/>
              <a:buNone/>
              <a:defRPr/>
            </a:pPr>
            <a:r>
              <a:rPr lang="en-US" altLang="ko-KR" sz="1600" b="1" dirty="0" smtClean="0"/>
              <a:t> </a:t>
            </a:r>
            <a:r>
              <a:rPr lang="en-US" altLang="zh-TW" sz="2000" dirty="0" smtClean="0">
                <a:latin typeface="Verdana" pitchFamily="34" charset="0"/>
              </a:rPr>
              <a:t> &lt;Seamless Flow </a:t>
            </a:r>
            <a:r>
              <a:rPr lang="en-US" altLang="zh-TW" sz="2000" dirty="0" err="1" smtClean="0">
                <a:latin typeface="Verdana" pitchFamily="34" charset="0"/>
              </a:rPr>
              <a:t>Programme</a:t>
            </a:r>
            <a:r>
              <a:rPr lang="en-US" altLang="zh-TW" sz="2000" dirty="0" smtClean="0">
                <a:latin typeface="Verdana" pitchFamily="34" charset="0"/>
              </a:rPr>
              <a:t>&gt; </a:t>
            </a:r>
            <a:r>
              <a:rPr lang="ko-KR" altLang="en-US" sz="2000" dirty="0" smtClean="0">
                <a:latin typeface="Verdana" pitchFamily="34" charset="0"/>
              </a:rPr>
              <a:t>목표 개념</a:t>
            </a:r>
            <a:endParaRPr lang="en-US" altLang="ko-KR" sz="2000" dirty="0" smtClean="0">
              <a:latin typeface="Verdana" pitchFamily="34" charset="0"/>
            </a:endParaRPr>
          </a:p>
          <a:p>
            <a:pPr marL="0" indent="0" eaLnBrk="1" hangingPunct="1">
              <a:buFont typeface="Arial" pitchFamily="34" charset="0"/>
              <a:buNone/>
              <a:defRPr/>
            </a:pPr>
            <a:endParaRPr lang="en-US" altLang="ko-KR" sz="2000" dirty="0" smtClean="0">
              <a:latin typeface="Verdana" pitchFamily="34" charset="0"/>
            </a:endParaRPr>
          </a:p>
          <a:p>
            <a:pPr marL="0" indent="0" eaLnBrk="1" hangingPunct="1">
              <a:buFont typeface="Arial" pitchFamily="34" charset="0"/>
              <a:buChar char="•"/>
              <a:defRPr/>
            </a:pPr>
            <a:r>
              <a:rPr lang="ko-KR" altLang="en-US" sz="2000" b="1" dirty="0" smtClean="0">
                <a:latin typeface="Verdana" pitchFamily="34" charset="0"/>
              </a:rPr>
              <a:t> 기관에서 </a:t>
            </a:r>
            <a:r>
              <a:rPr lang="en-US" altLang="ko-KR" sz="2000" b="1" dirty="0" smtClean="0">
                <a:latin typeface="Verdana" pitchFamily="34" charset="0"/>
              </a:rPr>
              <a:t>TNA</a:t>
            </a:r>
            <a:r>
              <a:rPr lang="ko-KR" altLang="en-US" sz="2000" b="1" dirty="0" smtClean="0">
                <a:latin typeface="Verdana" pitchFamily="34" charset="0"/>
              </a:rPr>
              <a:t>로 전자기록을 온라인으로 이관 </a:t>
            </a:r>
            <a:r>
              <a:rPr lang="en-US" altLang="ko-KR" sz="2000" b="1" dirty="0" smtClean="0">
                <a:latin typeface="Verdana" pitchFamily="34" charset="0"/>
              </a:rPr>
              <a:t>(</a:t>
            </a:r>
            <a:r>
              <a:rPr lang="ko-KR" altLang="en-US" sz="2000" b="1" dirty="0" smtClean="0">
                <a:latin typeface="Verdana" pitchFamily="34" charset="0"/>
              </a:rPr>
              <a:t>현재 영국 정부기관에서 생산되는 기록의 </a:t>
            </a:r>
            <a:r>
              <a:rPr lang="en-US" altLang="ko-KR" sz="2000" b="1" dirty="0" smtClean="0">
                <a:latin typeface="Verdana" pitchFamily="34" charset="0"/>
              </a:rPr>
              <a:t>95%</a:t>
            </a:r>
            <a:r>
              <a:rPr lang="ko-KR" altLang="en-US" sz="2000" b="1" dirty="0" smtClean="0">
                <a:latin typeface="Verdana" pitchFamily="34" charset="0"/>
              </a:rPr>
              <a:t>가 전자기록</a:t>
            </a:r>
            <a:r>
              <a:rPr lang="en-US" altLang="ko-KR" sz="2000" b="1" dirty="0" smtClean="0">
                <a:latin typeface="Verdana" pitchFamily="34" charset="0"/>
              </a:rPr>
              <a:t>) </a:t>
            </a:r>
          </a:p>
          <a:p>
            <a:pPr marL="0" indent="0" eaLnBrk="1" hangingPunct="1">
              <a:buFont typeface="Arial" pitchFamily="34" charset="0"/>
              <a:buChar char="•"/>
              <a:defRPr/>
            </a:pPr>
            <a:endParaRPr lang="en-US" altLang="ko-KR" sz="2000" b="1" dirty="0" smtClean="0">
              <a:latin typeface="Verdana" pitchFamily="34" charset="0"/>
            </a:endParaRPr>
          </a:p>
          <a:p>
            <a:pPr marL="0" indent="0" eaLnBrk="1" hangingPunct="1">
              <a:buFont typeface="Arial" pitchFamily="34" charset="0"/>
              <a:buChar char="•"/>
              <a:defRPr/>
            </a:pPr>
            <a:r>
              <a:rPr lang="ko-KR" altLang="en-US" sz="2000" b="1" dirty="0" smtClean="0">
                <a:latin typeface="Verdana" pitchFamily="34" charset="0"/>
              </a:rPr>
              <a:t> 기관에서 디지털기록관리의 위험을 최소화할 수 있게 핸드북 제공</a:t>
            </a:r>
            <a:endParaRPr lang="en-US" altLang="ko-KR" sz="2000" b="1" dirty="0" smtClean="0">
              <a:latin typeface="Verdana" pitchFamily="34" charset="0"/>
            </a:endParaRPr>
          </a:p>
          <a:p>
            <a:pPr marL="0" indent="0" eaLnBrk="1" hangingPunct="1">
              <a:buFont typeface="Arial" pitchFamily="34" charset="0"/>
              <a:buChar char="•"/>
              <a:defRPr/>
            </a:pPr>
            <a:endParaRPr lang="en-US" altLang="ko-KR" sz="2000" b="1" dirty="0" smtClean="0">
              <a:latin typeface="Verdana" pitchFamily="34" charset="0"/>
            </a:endParaRPr>
          </a:p>
          <a:p>
            <a:pPr marL="0" indent="0" eaLnBrk="1" hangingPunct="1">
              <a:buFont typeface="Arial" pitchFamily="34" charset="0"/>
              <a:buChar char="•"/>
              <a:defRPr/>
            </a:pPr>
            <a:r>
              <a:rPr lang="en-US" altLang="ko-KR" sz="2000" dirty="0" smtClean="0">
                <a:latin typeface="Verdana" pitchFamily="34" charset="0"/>
              </a:rPr>
              <a:t> TNA</a:t>
            </a:r>
            <a:r>
              <a:rPr lang="ko-KR" altLang="en-US" sz="2000" b="1" dirty="0" smtClean="0">
                <a:latin typeface="Verdana" pitchFamily="34" charset="0"/>
              </a:rPr>
              <a:t>에 이관된 전자기록을 전자적 형태로 직접 검색하고 이용할 수 있는 서비스를 제공</a:t>
            </a:r>
            <a:endParaRPr lang="en-US" altLang="ko-KR" sz="2000" b="1" dirty="0" smtClean="0">
              <a:latin typeface="Verdana" pitchFamily="34" charset="0"/>
            </a:endParaRPr>
          </a:p>
          <a:p>
            <a:pPr marL="0" indent="0" eaLnBrk="1" hangingPunct="1">
              <a:buFont typeface="Arial" pitchFamily="34" charset="0"/>
              <a:buChar char="•"/>
              <a:defRPr/>
            </a:pPr>
            <a:endParaRPr lang="en-US" altLang="ko-KR" sz="2000" b="1" dirty="0" smtClean="0">
              <a:latin typeface="Verdana" pitchFamily="34" charset="0"/>
            </a:endParaRPr>
          </a:p>
          <a:p>
            <a:pPr eaLnBrk="1" hangingPunct="1">
              <a:buFont typeface="Arial" pitchFamily="34" charset="0"/>
              <a:buChar char="•"/>
              <a:defRPr/>
            </a:pPr>
            <a:r>
              <a:rPr lang="en-US" altLang="ko-KR" sz="2000" dirty="0" smtClean="0">
                <a:latin typeface="Verdana" pitchFamily="34" charset="0"/>
              </a:rPr>
              <a:t>&lt;Electronic Records Online, </a:t>
            </a:r>
            <a:r>
              <a:rPr lang="en-US" altLang="ko-KR" sz="2000" b="1" dirty="0" smtClean="0">
                <a:latin typeface="Verdana" pitchFamily="34" charset="0"/>
              </a:rPr>
              <a:t>ERO&gt; </a:t>
            </a:r>
            <a:r>
              <a:rPr lang="ko-KR" altLang="en-US" sz="2000" b="1" dirty="0" smtClean="0">
                <a:latin typeface="Verdana" pitchFamily="34" charset="0"/>
              </a:rPr>
              <a:t>인터넷으로 전자기록 접근</a:t>
            </a:r>
            <a:endParaRPr lang="en-US" altLang="ko-KR" sz="2000" b="1" dirty="0" smtClean="0">
              <a:latin typeface="Verdana" pitchFamily="34" charset="0"/>
            </a:endParaRPr>
          </a:p>
          <a:p>
            <a:pPr eaLnBrk="1" hangingPunct="1">
              <a:buFont typeface="Arial" pitchFamily="34" charset="0"/>
              <a:buChar char="•"/>
              <a:defRPr/>
            </a:pPr>
            <a:endParaRPr lang="en-US" altLang="ko-KR" sz="2000" b="1" dirty="0">
              <a:latin typeface="Verdana" pitchFamily="34" charset="0"/>
            </a:endParaRPr>
          </a:p>
          <a:p>
            <a:pPr eaLnBrk="1" hangingPunct="1">
              <a:buFont typeface="Arial" pitchFamily="34" charset="0"/>
              <a:buChar char="•"/>
              <a:defRPr/>
            </a:pPr>
            <a:r>
              <a:rPr lang="en-US" altLang="ko-KR" sz="2000" b="1" dirty="0"/>
              <a:t>DROID – </a:t>
            </a:r>
            <a:r>
              <a:rPr lang="ko-KR" altLang="en-US" sz="2000" b="1" dirty="0" smtClean="0"/>
              <a:t>전자파일 식별  도구 제공 </a:t>
            </a:r>
            <a:r>
              <a:rPr lang="en-US" altLang="ko-KR" sz="2000" b="1" dirty="0" smtClean="0"/>
              <a:t>(</a:t>
            </a:r>
            <a:r>
              <a:rPr lang="ko-KR" altLang="en-US" sz="2000" b="1" dirty="0" smtClean="0"/>
              <a:t>연도 포맷</a:t>
            </a:r>
            <a:r>
              <a:rPr lang="en-US" altLang="ko-KR" sz="2000" b="1" dirty="0" smtClean="0"/>
              <a:t>)</a:t>
            </a:r>
            <a:r>
              <a:rPr lang="ko-KR" altLang="en-US" sz="2000" b="1" dirty="0" smtClean="0"/>
              <a:t> </a:t>
            </a:r>
            <a:r>
              <a:rPr lang="en-US" altLang="ko-KR" sz="2000" b="1" dirty="0" smtClean="0"/>
              <a:t> </a:t>
            </a:r>
            <a:endParaRPr lang="en-US" altLang="ko-KR" sz="2000" b="1" dirty="0" smtClean="0">
              <a:latin typeface="Verdana" pitchFamily="34" charset="0"/>
            </a:endParaRPr>
          </a:p>
          <a:p>
            <a:pPr eaLnBrk="1" hangingPunct="1">
              <a:buFont typeface="Arial" pitchFamily="34" charset="0"/>
              <a:buChar char="•"/>
              <a:defRPr/>
            </a:pPr>
            <a:endParaRPr lang="en-US" altLang="ko-KR" sz="2000" b="1" dirty="0" smtClean="0">
              <a:latin typeface="Verdana" pitchFamily="34" charset="0"/>
            </a:endParaRPr>
          </a:p>
          <a:p>
            <a:pPr eaLnBrk="1" hangingPunct="1">
              <a:buFont typeface="Arial" pitchFamily="34" charset="0"/>
              <a:buChar char="•"/>
              <a:defRPr/>
            </a:pPr>
            <a:endParaRPr lang="en-US" altLang="ko-KR" sz="2000" dirty="0" smtClean="0">
              <a:latin typeface="Verdana" pitchFamily="34" charset="0"/>
            </a:endParaRPr>
          </a:p>
          <a:p>
            <a:pPr eaLnBrk="1" hangingPunct="1">
              <a:buFont typeface="Arial" pitchFamily="34" charset="0"/>
              <a:buChar char="•"/>
              <a:defRPr/>
            </a:pPr>
            <a:endParaRPr lang="en-US" altLang="ko-KR" sz="2000" dirty="0" smtClean="0">
              <a:latin typeface="Verdana" pitchFamily="34" charset="0"/>
            </a:endParaRPr>
          </a:p>
          <a:p>
            <a:pPr marL="0" indent="0" eaLnBrk="1" hangingPunct="1">
              <a:buFont typeface="Arial" pitchFamily="34" charset="0"/>
              <a:buNone/>
              <a:defRPr/>
            </a:pPr>
            <a:endParaRPr lang="en-US" altLang="ko-KR" sz="2000" dirty="0" smtClean="0">
              <a:latin typeface="Verdana" pitchFamily="34" charset="0"/>
            </a:endParaRPr>
          </a:p>
          <a:p>
            <a:pPr marL="0" indent="0" eaLnBrk="1" hangingPunct="1">
              <a:buFont typeface="Arial" pitchFamily="34" charset="0"/>
              <a:buNone/>
              <a:defRPr/>
            </a:pPr>
            <a:endParaRPr lang="en-US" altLang="zh-TW" sz="2000" dirty="0" smtClean="0">
              <a:latin typeface="Verdana" pitchFamily="34" charset="0"/>
            </a:endParaRPr>
          </a:p>
          <a:p>
            <a:pPr marL="0" indent="0" eaLnBrk="1" hangingPunct="1">
              <a:buFont typeface="Arial" pitchFamily="34" charset="0"/>
              <a:buChar char="•"/>
              <a:defRPr/>
            </a:pPr>
            <a:endParaRPr lang="en-US" altLang="ko-KR" sz="2000" dirty="0" smtClean="0">
              <a:latin typeface="Verdana" pitchFamily="34" charset="0"/>
            </a:endParaRPr>
          </a:p>
          <a:p>
            <a:pPr marL="0" indent="0" eaLnBrk="1" hangingPunct="1">
              <a:buFont typeface="Arial" pitchFamily="34" charset="0"/>
              <a:buChar char="•"/>
              <a:defRPr/>
            </a:pPr>
            <a:endParaRPr lang="en-US" altLang="ko-KR" sz="2000" dirty="0" smtClean="0">
              <a:latin typeface="Verdana" pitchFamily="34" charset="0"/>
            </a:endParaRPr>
          </a:p>
          <a:p>
            <a:pPr marL="0" indent="0" eaLnBrk="1" hangingPunct="1">
              <a:buFont typeface="Arial" pitchFamily="34" charset="0"/>
              <a:buChar char="•"/>
              <a:defRPr/>
            </a:pPr>
            <a:endParaRPr lang="en-US" altLang="ko-KR" sz="2000" dirty="0" smtClean="0"/>
          </a:p>
        </p:txBody>
      </p:sp>
    </p:spTree>
    <p:extLst>
      <p:ext uri="{BB962C8B-B14F-4D97-AF65-F5344CB8AC3E}">
        <p14:creationId xmlns:p14="http://schemas.microsoft.com/office/powerpoint/2010/main" val="418528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2012 ICA </a:t>
            </a:r>
            <a:r>
              <a:rPr lang="ko-KR" altLang="en-US" dirty="0" smtClean="0"/>
              <a:t>총회 주요 내용</a:t>
            </a:r>
            <a:endParaRPr lang="ko-KR" altLang="en-US" dirty="0"/>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US" altLang="ko-KR" b="1" dirty="0" smtClean="0"/>
              <a:t>ICA</a:t>
            </a:r>
            <a:r>
              <a:rPr lang="ko-KR" altLang="en-US" b="1" dirty="0" smtClean="0"/>
              <a:t>의  조직운영 발전에 관한 활동</a:t>
            </a:r>
            <a:endParaRPr lang="en-US" altLang="ko-KR" b="1" dirty="0" smtClean="0"/>
          </a:p>
          <a:p>
            <a:pPr marL="514350" indent="-514350">
              <a:buAutoNum type="arabicPeriod"/>
            </a:pPr>
            <a:endParaRPr lang="en-US" altLang="ko-KR" b="1" dirty="0" smtClean="0"/>
          </a:p>
          <a:p>
            <a:pPr marL="0" indent="0">
              <a:buNone/>
            </a:pPr>
            <a:r>
              <a:rPr lang="en-US" altLang="ko-KR" dirty="0" smtClean="0"/>
              <a:t>- </a:t>
            </a:r>
            <a:r>
              <a:rPr lang="ko-KR" altLang="en-US" dirty="0" smtClean="0"/>
              <a:t>전체 일반총회 </a:t>
            </a:r>
            <a:r>
              <a:rPr lang="en-US" altLang="ko-KR" dirty="0" smtClean="0"/>
              <a:t>(AGM)</a:t>
            </a:r>
          </a:p>
          <a:p>
            <a:pPr marL="0" indent="0">
              <a:buNone/>
            </a:pPr>
            <a:r>
              <a:rPr lang="en-US" altLang="ko-KR" dirty="0" smtClean="0"/>
              <a:t>- </a:t>
            </a:r>
            <a:r>
              <a:rPr lang="ko-KR" altLang="en-US" dirty="0" smtClean="0"/>
              <a:t>집행부 업무 회의 </a:t>
            </a:r>
            <a:r>
              <a:rPr lang="en-US" altLang="ko-KR" dirty="0" smtClean="0"/>
              <a:t>(EB, PCOM)</a:t>
            </a:r>
          </a:p>
          <a:p>
            <a:pPr marL="0" indent="0">
              <a:buNone/>
            </a:pPr>
            <a:r>
              <a:rPr lang="en-US" altLang="ko-KR" dirty="0" smtClean="0"/>
              <a:t>- </a:t>
            </a:r>
            <a:r>
              <a:rPr lang="ko-KR" altLang="en-US" dirty="0" smtClean="0"/>
              <a:t>부문위원회 업무회의 및 총회</a:t>
            </a:r>
            <a:endParaRPr lang="en-US" altLang="ko-KR" dirty="0" smtClean="0"/>
          </a:p>
          <a:p>
            <a:pPr marL="0" indent="0">
              <a:buNone/>
            </a:pPr>
            <a:r>
              <a:rPr lang="en-US" altLang="ko-KR" dirty="0" smtClean="0"/>
              <a:t>- </a:t>
            </a:r>
            <a:r>
              <a:rPr lang="ko-KR" altLang="en-US" dirty="0" smtClean="0"/>
              <a:t>전문위원회 업무회의 </a:t>
            </a:r>
            <a:r>
              <a:rPr lang="en-US" altLang="ko-KR" dirty="0" smtClean="0"/>
              <a:t>(</a:t>
            </a:r>
            <a:r>
              <a:rPr lang="ko-KR" altLang="en-US" dirty="0" smtClean="0"/>
              <a:t>프로젝트 개발 점검</a:t>
            </a:r>
            <a:r>
              <a:rPr lang="en-US" altLang="ko-KR" dirty="0" smtClean="0"/>
              <a:t>)</a:t>
            </a:r>
          </a:p>
          <a:p>
            <a:pPr marL="0" indent="0">
              <a:buNone/>
            </a:pPr>
            <a:r>
              <a:rPr lang="en-US" altLang="ko-KR" dirty="0" smtClean="0"/>
              <a:t>- ICA</a:t>
            </a:r>
            <a:r>
              <a:rPr lang="ko-KR" altLang="en-US" dirty="0" smtClean="0"/>
              <a:t>의 전문직 옹호 활동 </a:t>
            </a:r>
            <a:r>
              <a:rPr lang="en-US" altLang="ko-KR" dirty="0" smtClean="0"/>
              <a:t>(Code of Ethics, UDA, AP)</a:t>
            </a:r>
          </a:p>
          <a:p>
            <a:endParaRPr lang="en-US" altLang="ko-KR" dirty="0" smtClean="0"/>
          </a:p>
          <a:p>
            <a:pPr marL="0" indent="0">
              <a:buNone/>
            </a:pPr>
            <a:r>
              <a:rPr lang="en-US" altLang="ko-KR" dirty="0" smtClean="0"/>
              <a:t>2. </a:t>
            </a:r>
            <a:r>
              <a:rPr lang="ko-KR" altLang="en-US" dirty="0" smtClean="0"/>
              <a:t>전문 프로그램 </a:t>
            </a:r>
            <a:endParaRPr lang="en-US" altLang="ko-KR" dirty="0" smtClean="0"/>
          </a:p>
          <a:p>
            <a:pPr>
              <a:buFontTx/>
              <a:buChar char="-"/>
            </a:pPr>
            <a:r>
              <a:rPr lang="ko-KR" altLang="en-US" dirty="0" smtClean="0"/>
              <a:t>정책</a:t>
            </a:r>
            <a:r>
              <a:rPr lang="en-US" altLang="ko-KR" dirty="0" smtClean="0"/>
              <a:t>, </a:t>
            </a:r>
            <a:r>
              <a:rPr lang="ko-KR" altLang="en-US" dirty="0" smtClean="0"/>
              <a:t>전문성</a:t>
            </a:r>
            <a:r>
              <a:rPr lang="en-US" altLang="ko-KR" dirty="0" smtClean="0"/>
              <a:t>, </a:t>
            </a:r>
            <a:r>
              <a:rPr lang="ko-KR" altLang="en-US" dirty="0" smtClean="0"/>
              <a:t>표준</a:t>
            </a:r>
            <a:r>
              <a:rPr lang="en-US" altLang="ko-KR" dirty="0" smtClean="0"/>
              <a:t>, </a:t>
            </a:r>
            <a:r>
              <a:rPr lang="ko-KR" altLang="en-US" dirty="0" smtClean="0"/>
              <a:t>실무사례</a:t>
            </a:r>
            <a:r>
              <a:rPr lang="en-US" altLang="ko-KR" dirty="0" smtClean="0"/>
              <a:t>, </a:t>
            </a:r>
            <a:r>
              <a:rPr lang="ko-KR" altLang="en-US" dirty="0" smtClean="0"/>
              <a:t>교육 </a:t>
            </a:r>
            <a:endParaRPr lang="en-US" altLang="ko-KR" dirty="0" smtClean="0"/>
          </a:p>
          <a:p>
            <a:pPr>
              <a:buFontTx/>
              <a:buChar char="-"/>
            </a:pPr>
            <a:r>
              <a:rPr lang="ko-KR" altLang="en-US" dirty="0" smtClean="0"/>
              <a:t>연례회의에서의 전문프로그램 조직 운영 </a:t>
            </a:r>
            <a:endParaRPr lang="ko-KR" altLang="en-US" dirty="0"/>
          </a:p>
        </p:txBody>
      </p:sp>
    </p:spTree>
    <p:extLst>
      <p:ext uri="{BB962C8B-B14F-4D97-AF65-F5344CB8AC3E}">
        <p14:creationId xmlns:p14="http://schemas.microsoft.com/office/powerpoint/2010/main" val="136884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1143000"/>
          </a:xfrm>
        </p:spPr>
        <p:txBody>
          <a:bodyPr rtlCol="0">
            <a:normAutofit/>
          </a:bodyPr>
          <a:lstStyle/>
          <a:p>
            <a:pPr eaLnBrk="1" fontAlgn="auto" hangingPunct="1">
              <a:spcAft>
                <a:spcPts val="0"/>
              </a:spcAft>
              <a:defRPr/>
            </a:pPr>
            <a:r>
              <a:rPr lang="ko-KR" altLang="en-US" sz="2800" b="1" dirty="0" smtClean="0"/>
              <a:t>캐나다 </a:t>
            </a:r>
            <a:r>
              <a:rPr lang="en-US" altLang="ko-KR" sz="2800" b="1" dirty="0" smtClean="0"/>
              <a:t>RK Directive</a:t>
            </a:r>
            <a:endParaRPr lang="ko-KR" altLang="en-US" sz="2800" b="1" dirty="0"/>
          </a:p>
        </p:txBody>
      </p:sp>
      <p:sp>
        <p:nvSpPr>
          <p:cNvPr id="3" name="Content Placeholder 2"/>
          <p:cNvSpPr>
            <a:spLocks noGrp="1"/>
          </p:cNvSpPr>
          <p:nvPr>
            <p:ph idx="1"/>
          </p:nvPr>
        </p:nvSpPr>
        <p:spPr>
          <a:xfrm>
            <a:off x="457200" y="765175"/>
            <a:ext cx="8229600" cy="6092825"/>
          </a:xfrm>
        </p:spPr>
        <p:txBody>
          <a:bodyPr rtlCol="0">
            <a:normAutofit fontScale="92500"/>
          </a:bodyPr>
          <a:lstStyle/>
          <a:p>
            <a:pPr marL="0" indent="0" eaLnBrk="1" fontAlgn="auto" hangingPunct="1">
              <a:spcAft>
                <a:spcPts val="0"/>
              </a:spcAft>
              <a:buFont typeface="Arial" pitchFamily="34" charset="0"/>
              <a:buNone/>
              <a:defRPr/>
            </a:pPr>
            <a:r>
              <a:rPr lang="ko-KR" altLang="en-US" sz="2200" b="1" dirty="0" smtClean="0">
                <a:solidFill>
                  <a:srgbClr val="C00000"/>
                </a:solidFill>
              </a:rPr>
              <a:t>캐나다 </a:t>
            </a:r>
            <a:r>
              <a:rPr lang="en-US" altLang="ko-KR" sz="2200" b="1" dirty="0">
                <a:solidFill>
                  <a:srgbClr val="C00000"/>
                </a:solidFill>
              </a:rPr>
              <a:t> </a:t>
            </a:r>
            <a:r>
              <a:rPr lang="ko-KR" altLang="en-US" sz="2200" b="1" dirty="0" smtClean="0">
                <a:solidFill>
                  <a:srgbClr val="C00000"/>
                </a:solidFill>
              </a:rPr>
              <a:t>정부 </a:t>
            </a:r>
            <a:r>
              <a:rPr lang="en-US" altLang="ko-KR" sz="2200" b="1" dirty="0" smtClean="0">
                <a:solidFill>
                  <a:srgbClr val="C00000"/>
                </a:solidFill>
              </a:rPr>
              <a:t>RK (</a:t>
            </a:r>
            <a:r>
              <a:rPr lang="en-US" altLang="ko-KR" sz="2200" b="1" dirty="0" err="1" smtClean="0">
                <a:solidFill>
                  <a:srgbClr val="C00000"/>
                </a:solidFill>
              </a:rPr>
              <a:t>Recordskeeping</a:t>
            </a:r>
            <a:r>
              <a:rPr lang="en-US" altLang="ko-KR" sz="2200" b="1" dirty="0" smtClean="0">
                <a:solidFill>
                  <a:srgbClr val="C00000"/>
                </a:solidFill>
              </a:rPr>
              <a:t>)</a:t>
            </a:r>
          </a:p>
          <a:p>
            <a:pPr marL="0" indent="0" eaLnBrk="1" fontAlgn="auto" hangingPunct="1">
              <a:spcAft>
                <a:spcPts val="0"/>
              </a:spcAft>
              <a:buFont typeface="Arial" pitchFamily="34" charset="0"/>
              <a:buNone/>
              <a:defRPr/>
            </a:pPr>
            <a:endParaRPr lang="en-US" altLang="ko-KR" sz="2200" b="1" dirty="0"/>
          </a:p>
          <a:p>
            <a:pPr eaLnBrk="1" fontAlgn="auto" hangingPunct="1">
              <a:spcAft>
                <a:spcPts val="0"/>
              </a:spcAft>
              <a:buFont typeface="Arial" pitchFamily="34" charset="0"/>
              <a:buChar char="•"/>
              <a:defRPr/>
            </a:pPr>
            <a:r>
              <a:rPr lang="ko-KR" altLang="en-US" sz="2200" b="1" dirty="0" smtClean="0"/>
              <a:t>캐나다 정부 </a:t>
            </a:r>
            <a:r>
              <a:rPr lang="en-US" altLang="ko-KR" sz="2200" b="1" dirty="0" smtClean="0"/>
              <a:t>RK – </a:t>
            </a:r>
            <a:r>
              <a:rPr lang="ko-KR" altLang="en-US" sz="2200" b="1" dirty="0" smtClean="0"/>
              <a:t>정부기관의 설명책임성과 경영의 프레임워크 </a:t>
            </a:r>
            <a:r>
              <a:rPr lang="en-US" altLang="ko-KR" sz="2200" b="1" dirty="0" smtClean="0"/>
              <a:t>. </a:t>
            </a:r>
            <a:r>
              <a:rPr lang="ko-KR" altLang="en-US" sz="2200" b="1" dirty="0" smtClean="0"/>
              <a:t>이 틀 안에서  기록이 생산 획득되고 </a:t>
            </a:r>
            <a:r>
              <a:rPr lang="en-US" altLang="ko-KR" sz="2200" b="1" dirty="0" smtClean="0"/>
              <a:t>,</a:t>
            </a:r>
            <a:r>
              <a:rPr lang="ko-KR" altLang="en-US" sz="2200" b="1" dirty="0" smtClean="0"/>
              <a:t> 캐나다  국민을 위한 효과적인 정책 결정과 성과  달성을  지원하는  핵심적인 업무 자산과  지식 자원으로  관리된다</a:t>
            </a:r>
            <a:r>
              <a:rPr lang="en-US" altLang="ko-KR" sz="2200" b="1" dirty="0" smtClean="0"/>
              <a:t>. </a:t>
            </a:r>
            <a:r>
              <a:rPr lang="ko-KR" altLang="en-US" sz="2200" b="1" dirty="0" smtClean="0"/>
              <a:t> </a:t>
            </a:r>
            <a:r>
              <a:rPr lang="en-US" altLang="ko-KR" sz="2200" b="1" dirty="0" smtClean="0"/>
              <a:t>(GC IM Policy 2007.7)</a:t>
            </a:r>
          </a:p>
          <a:p>
            <a:pPr eaLnBrk="1" fontAlgn="auto" hangingPunct="1">
              <a:spcAft>
                <a:spcPts val="0"/>
              </a:spcAft>
              <a:buFont typeface="Arial" pitchFamily="34" charset="0"/>
              <a:buChar char="•"/>
              <a:defRPr/>
            </a:pPr>
            <a:r>
              <a:rPr lang="en-US" altLang="ko-KR" sz="2200" b="1" dirty="0" smtClean="0"/>
              <a:t>2009  LAC/</a:t>
            </a:r>
            <a:r>
              <a:rPr lang="ko-KR" altLang="en-US" sz="2200" b="1" dirty="0" smtClean="0"/>
              <a:t>재무부  제정 </a:t>
            </a:r>
            <a:r>
              <a:rPr lang="en-US" altLang="ko-KR" sz="2200" b="1" dirty="0" smtClean="0"/>
              <a:t>Directive on </a:t>
            </a:r>
            <a:r>
              <a:rPr lang="en-US" altLang="ko-KR" sz="2200" b="1" dirty="0" smtClean="0"/>
              <a:t>Recordkeeping </a:t>
            </a:r>
            <a:r>
              <a:rPr lang="ko-KR" altLang="en-US" sz="2200" b="1" dirty="0" smtClean="0"/>
              <a:t>의 요건 </a:t>
            </a:r>
            <a:endParaRPr lang="en-US" altLang="ko-KR" sz="2200" b="1" dirty="0" smtClean="0"/>
          </a:p>
          <a:p>
            <a:pPr eaLnBrk="1" fontAlgn="auto" hangingPunct="1">
              <a:spcAft>
                <a:spcPts val="0"/>
              </a:spcAft>
              <a:buFont typeface="Arial" pitchFamily="34" charset="0"/>
              <a:buChar char="•"/>
              <a:defRPr/>
            </a:pPr>
            <a:r>
              <a:rPr lang="en-US" altLang="ko-KR" sz="2200" b="1" dirty="0" smtClean="0"/>
              <a:t>RK</a:t>
            </a:r>
            <a:r>
              <a:rPr lang="ko-KR" altLang="en-US" sz="2200" b="1" dirty="0" smtClean="0"/>
              <a:t>를 공무원의 핵심 가치 및 역량으로 수립</a:t>
            </a:r>
            <a:r>
              <a:rPr lang="en-US" altLang="ko-KR" sz="2200" b="1" dirty="0" smtClean="0"/>
              <a:t> </a:t>
            </a:r>
            <a:endParaRPr lang="en-US" altLang="ko-KR" sz="2200" b="1" dirty="0"/>
          </a:p>
          <a:p>
            <a:pPr eaLnBrk="1" fontAlgn="auto" hangingPunct="1">
              <a:spcAft>
                <a:spcPts val="0"/>
              </a:spcAft>
              <a:buFont typeface="Arial" pitchFamily="34" charset="0"/>
              <a:buChar char="•"/>
              <a:defRPr/>
            </a:pPr>
            <a:r>
              <a:rPr lang="ko-KR" altLang="en-US" sz="2200" b="1" dirty="0"/>
              <a:t>특히 </a:t>
            </a:r>
            <a:r>
              <a:rPr lang="ko-KR" altLang="en-US" sz="2200" b="1" dirty="0" smtClean="0"/>
              <a:t>장관급  </a:t>
            </a:r>
            <a:r>
              <a:rPr lang="ko-KR" altLang="en-US" sz="2200" b="1" dirty="0"/>
              <a:t>부처의 경영 설명책임성의 </a:t>
            </a:r>
            <a:r>
              <a:rPr lang="ko-KR" altLang="en-US" sz="2200" b="1" dirty="0" smtClean="0"/>
              <a:t>핵심</a:t>
            </a:r>
            <a:endParaRPr lang="en-US" altLang="ko-KR" sz="2200" b="1" dirty="0" smtClean="0"/>
          </a:p>
          <a:p>
            <a:pPr eaLnBrk="1" fontAlgn="auto" hangingPunct="1">
              <a:spcAft>
                <a:spcPts val="0"/>
              </a:spcAft>
              <a:buFont typeface="Arial" pitchFamily="34" charset="0"/>
              <a:buChar char="•"/>
              <a:defRPr/>
            </a:pPr>
            <a:r>
              <a:rPr lang="ko-KR" altLang="en-US" sz="2200" b="1" dirty="0" smtClean="0"/>
              <a:t>부처마다  기록화  표준을 개발</a:t>
            </a:r>
            <a:r>
              <a:rPr lang="en-US" altLang="ko-KR" sz="2200" b="1" dirty="0" smtClean="0"/>
              <a:t>, </a:t>
            </a:r>
            <a:r>
              <a:rPr lang="ko-KR" altLang="en-US" sz="2200" b="1" dirty="0" smtClean="0"/>
              <a:t>기록을 생산 시점부터 관리</a:t>
            </a:r>
            <a:r>
              <a:rPr lang="en-US" altLang="ko-KR" sz="2200" b="1" dirty="0" smtClean="0"/>
              <a:t>, </a:t>
            </a:r>
            <a:r>
              <a:rPr lang="ko-KR" altLang="en-US" sz="2200" b="1" dirty="0" smtClean="0"/>
              <a:t>기록을  정보자원으로 전환   </a:t>
            </a:r>
            <a:endParaRPr lang="en-US" altLang="ko-KR" sz="2200" b="1" dirty="0"/>
          </a:p>
          <a:p>
            <a:pPr>
              <a:defRPr/>
            </a:pPr>
            <a:r>
              <a:rPr lang="en-US" altLang="ko-KR" sz="2200" dirty="0"/>
              <a:t>Treasury Board Secretariat </a:t>
            </a:r>
            <a:r>
              <a:rPr lang="ko-KR" altLang="en-US" sz="2200" dirty="0" smtClean="0"/>
              <a:t>가 개발한 </a:t>
            </a:r>
            <a:r>
              <a:rPr lang="en-US" altLang="ko-KR" sz="2200" dirty="0" smtClean="0"/>
              <a:t>Standard for Electronic </a:t>
            </a:r>
            <a:r>
              <a:rPr lang="en-US" altLang="ko-KR" sz="2200" dirty="0"/>
              <a:t>Documents and Records </a:t>
            </a:r>
            <a:r>
              <a:rPr lang="en-US" altLang="ko-KR" sz="2200" dirty="0" smtClean="0"/>
              <a:t>Management  Solutions </a:t>
            </a:r>
            <a:r>
              <a:rPr lang="en-US" altLang="ko-KR" sz="2200" dirty="0"/>
              <a:t>– (EDRMS implementation</a:t>
            </a:r>
            <a:r>
              <a:rPr lang="en-US" altLang="ko-KR" sz="2200" dirty="0" smtClean="0"/>
              <a:t>) 2010, 7</a:t>
            </a:r>
            <a:r>
              <a:rPr lang="ko-KR" altLang="en-US" sz="2200" dirty="0" smtClean="0"/>
              <a:t>월</a:t>
            </a:r>
            <a:endParaRPr lang="en-US" altLang="ko-KR" sz="2200" dirty="0" smtClean="0"/>
          </a:p>
          <a:p>
            <a:pPr>
              <a:defRPr/>
            </a:pPr>
            <a:r>
              <a:rPr lang="en-US" altLang="ko-KR" sz="2200" dirty="0"/>
              <a:t>Government of </a:t>
            </a:r>
            <a:r>
              <a:rPr lang="en-US" altLang="ko-KR" sz="2200" dirty="0" smtClean="0"/>
              <a:t>Canada Records </a:t>
            </a:r>
            <a:r>
              <a:rPr lang="en-US" altLang="ko-KR" sz="2200" dirty="0"/>
              <a:t>Management Application </a:t>
            </a:r>
            <a:r>
              <a:rPr lang="en-US" altLang="ko-KR" sz="2200" dirty="0" smtClean="0"/>
              <a:t>Profile – </a:t>
            </a:r>
            <a:r>
              <a:rPr lang="en-US" altLang="ko-KR" sz="2200" dirty="0"/>
              <a:t>(GC RMAP</a:t>
            </a:r>
            <a:r>
              <a:rPr lang="en-US" altLang="ko-KR" sz="2200" dirty="0" smtClean="0"/>
              <a:t>) </a:t>
            </a:r>
            <a:r>
              <a:rPr lang="ko-KR" altLang="en-US" sz="2200" b="1" dirty="0" smtClean="0"/>
              <a:t>맥락 내용 구조를 포함 모든 기록을 </a:t>
            </a:r>
            <a:r>
              <a:rPr lang="en-US" altLang="ko-KR" sz="2200" b="1" dirty="0" smtClean="0"/>
              <a:t>EDRMS</a:t>
            </a:r>
            <a:r>
              <a:rPr lang="ko-KR" altLang="en-US" sz="2200" b="1" dirty="0" smtClean="0"/>
              <a:t>에 저장</a:t>
            </a:r>
            <a:r>
              <a:rPr lang="en-US" altLang="ko-KR" sz="2200" b="1" dirty="0" smtClean="0"/>
              <a:t>, </a:t>
            </a:r>
            <a:r>
              <a:rPr lang="ko-KR" altLang="en-US" sz="2200" b="1" dirty="0" smtClean="0"/>
              <a:t>정부정보정책 이행을 지원 </a:t>
            </a:r>
            <a:endParaRPr lang="en-US" altLang="ko-KR" sz="2200" b="1" dirty="0"/>
          </a:p>
          <a:p>
            <a:pPr eaLnBrk="1" fontAlgn="auto" hangingPunct="1">
              <a:spcAft>
                <a:spcPts val="0"/>
              </a:spcAft>
              <a:buFont typeface="Arial" pitchFamily="34" charset="0"/>
              <a:buChar char="•"/>
              <a:defRPr/>
            </a:pPr>
            <a:endParaRPr lang="en-US" altLang="ko-KR" sz="2200" b="1" dirty="0" smtClean="0"/>
          </a:p>
          <a:p>
            <a:pPr eaLnBrk="1" fontAlgn="auto" hangingPunct="1">
              <a:spcAft>
                <a:spcPts val="0"/>
              </a:spcAft>
              <a:buFont typeface="Arial" pitchFamily="34" charset="0"/>
              <a:buChar char="•"/>
              <a:defRPr/>
            </a:pPr>
            <a:endParaRPr lang="en-US" altLang="ko-KR" sz="2400" dirty="0"/>
          </a:p>
        </p:txBody>
      </p:sp>
    </p:spTree>
    <p:extLst>
      <p:ext uri="{BB962C8B-B14F-4D97-AF65-F5344CB8AC3E}">
        <p14:creationId xmlns:p14="http://schemas.microsoft.com/office/powerpoint/2010/main" val="2068592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5538"/>
            <a:ext cx="8229600" cy="5543550"/>
          </a:xfrm>
        </p:spPr>
        <p:txBody>
          <a:bodyPr rtlCol="0">
            <a:normAutofit fontScale="92500"/>
          </a:bodyPr>
          <a:lstStyle/>
          <a:p>
            <a:pPr marL="0" indent="0" eaLnBrk="1" fontAlgn="auto" hangingPunct="1">
              <a:spcAft>
                <a:spcPts val="0"/>
              </a:spcAft>
              <a:buFont typeface="Arial" pitchFamily="34" charset="0"/>
              <a:buNone/>
              <a:defRPr/>
            </a:pPr>
            <a:r>
              <a:rPr lang="en-US" altLang="ko-KR" sz="2000" b="1" dirty="0">
                <a:solidFill>
                  <a:srgbClr val="C00000"/>
                </a:solidFill>
              </a:rPr>
              <a:t>LAC </a:t>
            </a:r>
            <a:r>
              <a:rPr lang="ko-KR" altLang="en-US" sz="2000" b="1" dirty="0" smtClean="0">
                <a:solidFill>
                  <a:srgbClr val="C00000"/>
                </a:solidFill>
              </a:rPr>
              <a:t>캐나다국가도서기록관  </a:t>
            </a:r>
            <a:r>
              <a:rPr lang="en-US" altLang="ko-KR" sz="2000" b="1" dirty="0" smtClean="0">
                <a:solidFill>
                  <a:srgbClr val="C00000"/>
                </a:solidFill>
              </a:rPr>
              <a:t>&lt;</a:t>
            </a:r>
            <a:r>
              <a:rPr lang="ko-KR" altLang="en-US" sz="2000" b="1" dirty="0" smtClean="0">
                <a:solidFill>
                  <a:srgbClr val="C00000"/>
                </a:solidFill>
              </a:rPr>
              <a:t>신뢰성있는 디지털보존소 </a:t>
            </a:r>
            <a:r>
              <a:rPr lang="en-US" altLang="ko-KR" sz="2000" b="1" dirty="0" smtClean="0">
                <a:solidFill>
                  <a:srgbClr val="C00000"/>
                </a:solidFill>
              </a:rPr>
              <a:t>TDR&gt;</a:t>
            </a:r>
          </a:p>
          <a:p>
            <a:pPr marL="0" indent="0" eaLnBrk="1" fontAlgn="auto" hangingPunct="1">
              <a:spcAft>
                <a:spcPts val="0"/>
              </a:spcAft>
              <a:buFont typeface="Arial" pitchFamily="34" charset="0"/>
              <a:buNone/>
              <a:defRPr/>
            </a:pPr>
            <a:endParaRPr lang="en-US" altLang="ko-KR" sz="2000" b="1" dirty="0"/>
          </a:p>
          <a:p>
            <a:pPr eaLnBrk="1" fontAlgn="auto" hangingPunct="1">
              <a:spcAft>
                <a:spcPts val="0"/>
              </a:spcAft>
              <a:buFont typeface="Arial" pitchFamily="34" charset="0"/>
              <a:buChar char="•"/>
              <a:defRPr/>
            </a:pPr>
            <a:r>
              <a:rPr lang="en-US" altLang="ko-KR" sz="2000" b="1" dirty="0" smtClean="0"/>
              <a:t>LAC </a:t>
            </a:r>
            <a:r>
              <a:rPr lang="ko-KR" altLang="en-US" sz="2000" b="1" dirty="0" smtClean="0"/>
              <a:t>캐나다국가도서기록관은 전체  캐나다 정부기관의 디지털 기록유산을 전자적으로 장기보존하고 이용할 수 있는  </a:t>
            </a:r>
            <a:r>
              <a:rPr lang="en-US" altLang="ko-KR" sz="2000" b="1" dirty="0" smtClean="0"/>
              <a:t>&lt;</a:t>
            </a:r>
            <a:r>
              <a:rPr lang="ko-KR" altLang="en-US" sz="2000" b="1" dirty="0" smtClean="0"/>
              <a:t>신뢰성 있는 디지털보존소</a:t>
            </a:r>
            <a:r>
              <a:rPr lang="en-US" altLang="ko-KR" sz="2000" b="1" dirty="0" smtClean="0"/>
              <a:t>&gt; </a:t>
            </a:r>
            <a:r>
              <a:rPr lang="ko-KR" altLang="en-US" sz="2000" b="1" dirty="0" smtClean="0"/>
              <a:t>로 발전 </a:t>
            </a:r>
            <a:r>
              <a:rPr lang="en-US" altLang="ko-KR" sz="2000" b="1" dirty="0" smtClean="0"/>
              <a:t>(2010-2017, 2017</a:t>
            </a:r>
            <a:r>
              <a:rPr lang="ko-KR" altLang="en-US" sz="2000" b="1" dirty="0" smtClean="0"/>
              <a:t>년에 개관</a:t>
            </a:r>
            <a:r>
              <a:rPr lang="en-US" altLang="ko-KR" sz="2000" b="1" dirty="0" smtClean="0"/>
              <a:t>)</a:t>
            </a:r>
          </a:p>
          <a:p>
            <a:pPr eaLnBrk="1" fontAlgn="auto" hangingPunct="1">
              <a:spcAft>
                <a:spcPts val="0"/>
              </a:spcAft>
              <a:buFont typeface="Arial" pitchFamily="34" charset="0"/>
              <a:buChar char="•"/>
              <a:defRPr/>
            </a:pPr>
            <a:r>
              <a:rPr lang="ko-KR" altLang="en-US" sz="2000" b="1" dirty="0" smtClean="0"/>
              <a:t>업무가치와 영구보존가치</a:t>
            </a:r>
            <a:r>
              <a:rPr lang="en-US" altLang="ko-KR" sz="2000" b="1" dirty="0" smtClean="0"/>
              <a:t>(archival value)</a:t>
            </a:r>
            <a:r>
              <a:rPr lang="ko-KR" altLang="en-US" sz="2000" b="1" dirty="0" smtClean="0"/>
              <a:t>를 가진 </a:t>
            </a:r>
            <a:r>
              <a:rPr lang="en-US" altLang="ko-KR" sz="2000" b="1" dirty="0" smtClean="0"/>
              <a:t>(</a:t>
            </a:r>
            <a:r>
              <a:rPr lang="ko-KR" altLang="en-US" sz="2000" b="1" dirty="0" smtClean="0"/>
              <a:t>디지털</a:t>
            </a:r>
            <a:r>
              <a:rPr lang="en-US" altLang="ko-KR" sz="2000" b="1" dirty="0" smtClean="0"/>
              <a:t>) </a:t>
            </a:r>
            <a:r>
              <a:rPr lang="ko-KR" altLang="en-US" sz="2000" b="1" dirty="0" smtClean="0"/>
              <a:t>기록만 보존</a:t>
            </a:r>
            <a:endParaRPr lang="en-US" altLang="ko-KR" sz="2000" b="1" dirty="0" smtClean="0"/>
          </a:p>
          <a:p>
            <a:pPr eaLnBrk="1" fontAlgn="auto" hangingPunct="1">
              <a:spcAft>
                <a:spcPts val="0"/>
              </a:spcAft>
              <a:buFont typeface="Arial" pitchFamily="34" charset="0"/>
              <a:buChar char="•"/>
              <a:defRPr/>
            </a:pPr>
            <a:r>
              <a:rPr lang="ko-KR" altLang="en-US" sz="2000" b="1" dirty="0" smtClean="0"/>
              <a:t>단일 메타데이터틀을  개발적용 예정</a:t>
            </a:r>
            <a:r>
              <a:rPr lang="en-US" altLang="ko-KR" sz="2000" b="1" dirty="0" smtClean="0"/>
              <a:t> </a:t>
            </a:r>
            <a:r>
              <a:rPr lang="ko-KR" altLang="en-US" sz="2000" b="1" dirty="0" smtClean="0"/>
              <a:t>   </a:t>
            </a:r>
            <a:r>
              <a:rPr lang="en-US" altLang="ko-KR" sz="2000" b="1" dirty="0" smtClean="0"/>
              <a:t>  </a:t>
            </a:r>
          </a:p>
          <a:p>
            <a:pPr eaLnBrk="1" fontAlgn="auto" hangingPunct="1">
              <a:spcAft>
                <a:spcPts val="0"/>
              </a:spcAft>
              <a:buFont typeface="Arial" pitchFamily="34" charset="0"/>
              <a:buChar char="•"/>
              <a:defRPr/>
            </a:pPr>
            <a:r>
              <a:rPr lang="en-US" altLang="ko-KR" sz="2000" b="1" dirty="0" smtClean="0">
                <a:latin typeface="Verdana" pitchFamily="34" charset="0"/>
              </a:rPr>
              <a:t>2017</a:t>
            </a:r>
            <a:r>
              <a:rPr lang="ko-KR" altLang="en-US" sz="2000" b="1" dirty="0" smtClean="0">
                <a:latin typeface="Verdana" pitchFamily="34" charset="0"/>
              </a:rPr>
              <a:t>년 이후  생산되는 종이기록은 디지털화한 후 </a:t>
            </a:r>
            <a:r>
              <a:rPr lang="en-US" altLang="ko-KR" sz="2000" b="1" dirty="0" smtClean="0">
                <a:latin typeface="Verdana" pitchFamily="34" charset="0"/>
              </a:rPr>
              <a:t>LAC</a:t>
            </a:r>
            <a:r>
              <a:rPr lang="ko-KR" altLang="en-US" sz="2000" b="1" dirty="0" smtClean="0">
                <a:latin typeface="Verdana" pitchFamily="34" charset="0"/>
              </a:rPr>
              <a:t>로 이관 보존</a:t>
            </a:r>
            <a:endParaRPr lang="en-US" altLang="ko-KR" sz="2000" b="1" dirty="0" smtClean="0">
              <a:latin typeface="Verdana" pitchFamily="34" charset="0"/>
            </a:endParaRPr>
          </a:p>
          <a:p>
            <a:pPr eaLnBrk="1" fontAlgn="auto" hangingPunct="1">
              <a:spcAft>
                <a:spcPts val="0"/>
              </a:spcAft>
              <a:buFont typeface="Arial" pitchFamily="34" charset="0"/>
              <a:buChar char="•"/>
              <a:defRPr/>
            </a:pPr>
            <a:r>
              <a:rPr lang="en-US" altLang="ko-KR" sz="2000" b="1" dirty="0" smtClean="0">
                <a:latin typeface="Verdana" pitchFamily="34" charset="0"/>
              </a:rPr>
              <a:t>2017</a:t>
            </a:r>
            <a:r>
              <a:rPr lang="ko-KR" altLang="en-US" sz="2000" b="1" dirty="0" smtClean="0">
                <a:latin typeface="Verdana" pitchFamily="34" charset="0"/>
              </a:rPr>
              <a:t>년 이전 생산된 </a:t>
            </a:r>
            <a:r>
              <a:rPr lang="en-US" altLang="ko-KR" sz="2000" b="1" dirty="0" smtClean="0">
                <a:latin typeface="Verdana" pitchFamily="34" charset="0"/>
              </a:rPr>
              <a:t>“</a:t>
            </a:r>
            <a:r>
              <a:rPr lang="ko-KR" altLang="en-US" sz="2000" b="1" dirty="0" smtClean="0">
                <a:latin typeface="Verdana" pitchFamily="34" charset="0"/>
              </a:rPr>
              <a:t>레거시</a:t>
            </a:r>
            <a:r>
              <a:rPr lang="en-US" altLang="ko-KR" sz="2000" b="1" dirty="0" smtClean="0">
                <a:latin typeface="Verdana" pitchFamily="34" charset="0"/>
              </a:rPr>
              <a:t>”</a:t>
            </a:r>
            <a:r>
              <a:rPr lang="ko-KR" altLang="en-US" sz="2000" b="1" dirty="0" smtClean="0">
                <a:latin typeface="Verdana" pitchFamily="34" charset="0"/>
              </a:rPr>
              <a:t> 기록은 원래 포맷으로 인수</a:t>
            </a:r>
            <a:endParaRPr lang="en-US" altLang="ko-KR" sz="2000" b="1" dirty="0" smtClean="0">
              <a:latin typeface="Verdana" pitchFamily="34" charset="0"/>
            </a:endParaRPr>
          </a:p>
          <a:p>
            <a:pPr eaLnBrk="1" fontAlgn="auto" hangingPunct="1">
              <a:spcAft>
                <a:spcPts val="0"/>
              </a:spcAft>
              <a:buFont typeface="Arial" pitchFamily="34" charset="0"/>
              <a:buChar char="•"/>
              <a:defRPr/>
            </a:pPr>
            <a:r>
              <a:rPr lang="en-US" altLang="ko-KR" sz="2000" b="1" dirty="0" smtClean="0">
                <a:latin typeface="Verdana" pitchFamily="34" charset="0"/>
              </a:rPr>
              <a:t>LAC </a:t>
            </a:r>
            <a:r>
              <a:rPr lang="ko-KR" altLang="en-US" sz="2000" b="1" dirty="0" smtClean="0">
                <a:latin typeface="Verdana" pitchFamily="34" charset="0"/>
              </a:rPr>
              <a:t>도구</a:t>
            </a:r>
            <a:r>
              <a:rPr lang="en-US" altLang="ko-KR" sz="2000" b="1" dirty="0" smtClean="0">
                <a:latin typeface="Verdana" pitchFamily="34" charset="0"/>
              </a:rPr>
              <a:t>: </a:t>
            </a:r>
            <a:r>
              <a:rPr lang="ko-KR" altLang="en-US" sz="2000" b="1" dirty="0" smtClean="0">
                <a:latin typeface="Verdana" pitchFamily="34" charset="0"/>
              </a:rPr>
              <a:t>디지타이제이션 </a:t>
            </a:r>
            <a:r>
              <a:rPr lang="en-US" altLang="ko-KR" sz="2000" b="1" dirty="0" smtClean="0">
                <a:latin typeface="Verdana" pitchFamily="34" charset="0"/>
              </a:rPr>
              <a:t>MIDA </a:t>
            </a:r>
            <a:r>
              <a:rPr lang="ko-KR" altLang="en-US" sz="2000" b="1" dirty="0" smtClean="0">
                <a:latin typeface="Verdana" pitchFamily="34" charset="0"/>
              </a:rPr>
              <a:t>지침</a:t>
            </a:r>
            <a:r>
              <a:rPr lang="en-US" altLang="ko-KR" sz="2000" b="1" dirty="0" smtClean="0">
                <a:latin typeface="Verdana" pitchFamily="34" charset="0"/>
              </a:rPr>
              <a:t>, </a:t>
            </a:r>
            <a:r>
              <a:rPr lang="en-US" altLang="ko-KR" sz="2000" dirty="0"/>
              <a:t>Local Digital Format </a:t>
            </a:r>
            <a:r>
              <a:rPr lang="en-US" altLang="ko-KR" sz="2000" dirty="0" smtClean="0"/>
              <a:t>Registry, </a:t>
            </a:r>
            <a:r>
              <a:rPr lang="en-US" altLang="ko-KR" sz="2000" dirty="0"/>
              <a:t>Guidelines for Physical Digital Storage </a:t>
            </a:r>
            <a:r>
              <a:rPr lang="en-US" altLang="ko-KR" sz="2000" dirty="0" smtClean="0"/>
              <a:t>Media</a:t>
            </a:r>
          </a:p>
          <a:p>
            <a:pPr eaLnBrk="1" fontAlgn="auto" hangingPunct="1">
              <a:spcAft>
                <a:spcPts val="0"/>
              </a:spcAft>
              <a:buFont typeface="Arial" pitchFamily="34" charset="0"/>
              <a:buChar char="•"/>
              <a:defRPr/>
            </a:pPr>
            <a:r>
              <a:rPr lang="en-US" altLang="ko-KR" sz="2000" dirty="0" smtClean="0"/>
              <a:t>Web 2.0 project</a:t>
            </a:r>
            <a:endParaRPr lang="ko-KR" altLang="en-US" sz="2000" dirty="0"/>
          </a:p>
          <a:p>
            <a:pPr>
              <a:defRPr/>
            </a:pPr>
            <a:r>
              <a:rPr lang="en-US" altLang="ko-KR" sz="2000" dirty="0" smtClean="0"/>
              <a:t>*</a:t>
            </a:r>
            <a:r>
              <a:rPr lang="ko-KR" altLang="en-US" sz="2000" b="1" dirty="0" smtClean="0"/>
              <a:t>영구보존가치를 가진 정보 자원</a:t>
            </a:r>
            <a:r>
              <a:rPr lang="en-US" altLang="ko-KR" sz="2000" dirty="0" smtClean="0"/>
              <a:t>: </a:t>
            </a:r>
            <a:r>
              <a:rPr lang="ko-KR" altLang="en-US" sz="2000" dirty="0" smtClean="0"/>
              <a:t> 캐나다 정부와 캐나다 사회 전체의 </a:t>
            </a:r>
            <a:r>
              <a:rPr lang="en-US" altLang="ko-KR" sz="2000" dirty="0" smtClean="0"/>
              <a:t>(</a:t>
            </a:r>
            <a:r>
              <a:rPr lang="ko-KR" altLang="en-US" sz="2000" dirty="0" smtClean="0"/>
              <a:t>기관의 활동과는</a:t>
            </a:r>
            <a:r>
              <a:rPr lang="en-US" altLang="ko-KR" sz="2000" dirty="0" smtClean="0"/>
              <a:t>) </a:t>
            </a:r>
            <a:r>
              <a:rPr lang="ko-KR" altLang="en-US" sz="2000" dirty="0" smtClean="0"/>
              <a:t>다른 제 양상과 관련하여 그 기관의 활동을 장기적으로 반영하는데 가장 중요하고 충분하고 유지가능한 정보 자원 </a:t>
            </a:r>
            <a:endParaRPr lang="en-US" altLang="ko-KR" sz="2000" dirty="0"/>
          </a:p>
          <a:p>
            <a:pPr eaLnBrk="1" fontAlgn="auto" hangingPunct="1">
              <a:spcAft>
                <a:spcPts val="0"/>
              </a:spcAft>
              <a:buFont typeface="Arial" pitchFamily="34" charset="0"/>
              <a:buChar char="•"/>
              <a:defRPr/>
            </a:pPr>
            <a:endParaRPr lang="en-US" altLang="ko-KR" sz="2400" dirty="0"/>
          </a:p>
        </p:txBody>
      </p:sp>
      <p:sp>
        <p:nvSpPr>
          <p:cNvPr id="4" name="Title 3"/>
          <p:cNvSpPr>
            <a:spLocks noGrp="1"/>
          </p:cNvSpPr>
          <p:nvPr>
            <p:ph type="title"/>
          </p:nvPr>
        </p:nvSpPr>
        <p:spPr/>
        <p:txBody>
          <a:bodyPr>
            <a:normAutofit/>
          </a:bodyPr>
          <a:lstStyle/>
          <a:p>
            <a:r>
              <a:rPr lang="ko-KR" altLang="en-US" sz="3200" dirty="0" smtClean="0"/>
              <a:t>캐나다 </a:t>
            </a:r>
            <a:r>
              <a:rPr lang="en-US" altLang="ko-KR" sz="3200" dirty="0" smtClean="0"/>
              <a:t>TDR</a:t>
            </a:r>
            <a:endParaRPr lang="ko-KR" altLang="en-US" sz="3200" dirty="0"/>
          </a:p>
        </p:txBody>
      </p:sp>
    </p:spTree>
    <p:extLst>
      <p:ext uri="{BB962C8B-B14F-4D97-AF65-F5344CB8AC3E}">
        <p14:creationId xmlns:p14="http://schemas.microsoft.com/office/powerpoint/2010/main" val="3481871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o-KR" altLang="en-US" sz="2800" b="1" dirty="0" smtClean="0">
                <a:solidFill>
                  <a:srgbClr val="0070C0"/>
                </a:solidFill>
              </a:rPr>
              <a:t>참여 아카이브즈</a:t>
            </a:r>
            <a:r>
              <a:rPr lang="en-US" altLang="ko-KR" sz="2800" b="1" dirty="0" smtClean="0">
                <a:solidFill>
                  <a:srgbClr val="0070C0"/>
                </a:solidFill>
              </a:rPr>
              <a:t>• </a:t>
            </a:r>
            <a:r>
              <a:rPr lang="ko-KR" altLang="en-US" sz="2800" b="1" dirty="0" smtClean="0">
                <a:solidFill>
                  <a:srgbClr val="0070C0"/>
                </a:solidFill>
              </a:rPr>
              <a:t>위키 리소스</a:t>
            </a:r>
            <a:r>
              <a:rPr lang="en-US" altLang="ko-KR" sz="2800" b="1" dirty="0" smtClean="0">
                <a:solidFill>
                  <a:srgbClr val="0070C0"/>
                </a:solidFill>
              </a:rPr>
              <a:t>•</a:t>
            </a:r>
            <a:r>
              <a:rPr lang="ko-KR" altLang="en-US" sz="2800" b="1" dirty="0" smtClean="0">
                <a:solidFill>
                  <a:srgbClr val="0070C0"/>
                </a:solidFill>
              </a:rPr>
              <a:t>시민아키비스트</a:t>
            </a:r>
            <a:endParaRPr lang="ko-KR" altLang="en-US" sz="2800" b="1" dirty="0">
              <a:solidFill>
                <a:srgbClr val="0070C0"/>
              </a:solidFill>
            </a:endParaRPr>
          </a:p>
        </p:txBody>
      </p:sp>
      <p:sp>
        <p:nvSpPr>
          <p:cNvPr id="3" name="Content Placeholder 2"/>
          <p:cNvSpPr>
            <a:spLocks noGrp="1"/>
          </p:cNvSpPr>
          <p:nvPr>
            <p:ph idx="1"/>
          </p:nvPr>
        </p:nvSpPr>
        <p:spPr/>
        <p:txBody>
          <a:bodyPr>
            <a:normAutofit/>
          </a:bodyPr>
          <a:lstStyle/>
          <a:p>
            <a:r>
              <a:rPr lang="ko-KR" altLang="en-US" sz="2800" dirty="0" smtClean="0"/>
              <a:t>미국 </a:t>
            </a:r>
            <a:r>
              <a:rPr lang="en-US" altLang="ko-KR" sz="2800" dirty="0" smtClean="0"/>
              <a:t>NARA, Citizen Archivist</a:t>
            </a:r>
            <a:r>
              <a:rPr lang="ko-KR" altLang="en-US" sz="2800" dirty="0" smtClean="0"/>
              <a:t>ㄴ</a:t>
            </a:r>
            <a:r>
              <a:rPr lang="en-US" altLang="ko-KR" sz="2800" dirty="0" smtClean="0"/>
              <a:t> </a:t>
            </a:r>
            <a:r>
              <a:rPr lang="ko-KR" altLang="en-US" sz="2800" dirty="0" smtClean="0"/>
              <a:t>프로그램</a:t>
            </a:r>
            <a:endParaRPr lang="en-US" altLang="ko-KR" sz="2800" dirty="0" smtClean="0"/>
          </a:p>
          <a:p>
            <a:endParaRPr lang="en-US" altLang="ko-KR" sz="2800" dirty="0" smtClean="0"/>
          </a:p>
          <a:p>
            <a:r>
              <a:rPr lang="ko-KR" altLang="en-US" sz="2800" dirty="0" smtClean="0"/>
              <a:t>위키리소스를 활용한 기록 수집 전략</a:t>
            </a:r>
            <a:endParaRPr lang="en-US" altLang="ko-KR" sz="2800" dirty="0" smtClean="0"/>
          </a:p>
          <a:p>
            <a:pPr marL="0" indent="0">
              <a:buNone/>
            </a:pPr>
            <a:endParaRPr lang="ko-KR" altLang="en-US" dirty="0" smtClean="0"/>
          </a:p>
          <a:p>
            <a:endParaRPr lang="ko-KR" alt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99274"/>
            <a:ext cx="6773523" cy="288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969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o-KR" altLang="en-US" sz="2800" b="1" dirty="0" smtClean="0">
                <a:solidFill>
                  <a:srgbClr val="0070C0"/>
                </a:solidFill>
              </a:rPr>
              <a:t>참여 아카이브즈</a:t>
            </a:r>
            <a:r>
              <a:rPr lang="en-US" altLang="ko-KR" sz="2800" b="1" dirty="0" smtClean="0">
                <a:solidFill>
                  <a:srgbClr val="0070C0"/>
                </a:solidFill>
              </a:rPr>
              <a:t>• </a:t>
            </a:r>
            <a:r>
              <a:rPr lang="ko-KR" altLang="en-US" sz="2800" b="1" dirty="0" smtClean="0">
                <a:solidFill>
                  <a:srgbClr val="0070C0"/>
                </a:solidFill>
              </a:rPr>
              <a:t>위키 리소스</a:t>
            </a:r>
            <a:r>
              <a:rPr lang="en-US" altLang="ko-KR" sz="2800" b="1" dirty="0" smtClean="0">
                <a:solidFill>
                  <a:srgbClr val="0070C0"/>
                </a:solidFill>
              </a:rPr>
              <a:t>•</a:t>
            </a:r>
            <a:r>
              <a:rPr lang="ko-KR" altLang="en-US" sz="2800" b="1" dirty="0" smtClean="0">
                <a:solidFill>
                  <a:srgbClr val="0070C0"/>
                </a:solidFill>
              </a:rPr>
              <a:t>시민아키비스트</a:t>
            </a:r>
            <a:endParaRPr lang="ko-KR" altLang="en-US" sz="2800" b="1" dirty="0">
              <a:solidFill>
                <a:srgbClr val="0070C0"/>
              </a:solidFill>
            </a:endParaRPr>
          </a:p>
        </p:txBody>
      </p:sp>
      <p:sp>
        <p:nvSpPr>
          <p:cNvPr id="3" name="Content Placeholder 2"/>
          <p:cNvSpPr>
            <a:spLocks noGrp="1"/>
          </p:cNvSpPr>
          <p:nvPr>
            <p:ph idx="1"/>
          </p:nvPr>
        </p:nvSpPr>
        <p:spPr/>
        <p:txBody>
          <a:bodyPr>
            <a:normAutofit/>
          </a:bodyPr>
          <a:lstStyle/>
          <a:p>
            <a:r>
              <a:rPr lang="ko-KR" altLang="en-US" sz="2800" dirty="0" smtClean="0"/>
              <a:t>미국 </a:t>
            </a:r>
            <a:r>
              <a:rPr lang="en-US" altLang="ko-KR" sz="2800" dirty="0" smtClean="0"/>
              <a:t>NARA, Citizen Archivist</a:t>
            </a:r>
            <a:r>
              <a:rPr lang="ko-KR" altLang="en-US" sz="2800" dirty="0" smtClean="0"/>
              <a:t>ㄴ</a:t>
            </a:r>
            <a:r>
              <a:rPr lang="en-US" altLang="ko-KR" sz="2800" dirty="0" smtClean="0"/>
              <a:t> </a:t>
            </a:r>
            <a:r>
              <a:rPr lang="ko-KR" altLang="en-US" sz="2800" dirty="0" smtClean="0"/>
              <a:t>프로그램</a:t>
            </a:r>
            <a:endParaRPr lang="en-US" altLang="ko-KR" sz="2800" dirty="0" smtClean="0"/>
          </a:p>
          <a:p>
            <a:endParaRPr lang="en-US" altLang="ko-KR" sz="2800" dirty="0" smtClean="0"/>
          </a:p>
          <a:p>
            <a:r>
              <a:rPr lang="ko-KR" altLang="en-US" sz="2800" dirty="0" smtClean="0"/>
              <a:t>위키리소스를 활용한 기록 수집 전략</a:t>
            </a:r>
            <a:endParaRPr lang="en-US" altLang="ko-KR" sz="2800" dirty="0" smtClean="0"/>
          </a:p>
          <a:p>
            <a:pPr marL="0" indent="0">
              <a:buNone/>
            </a:pPr>
            <a:endParaRPr lang="ko-KR" altLang="en-US" dirty="0" smtClean="0"/>
          </a:p>
          <a:p>
            <a:endParaRPr lang="ko-KR" alt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6552728" cy="278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3838574"/>
            <a:ext cx="6480720" cy="275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351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706090"/>
          </a:xfrm>
        </p:spPr>
        <p:txBody>
          <a:bodyPr>
            <a:normAutofit/>
          </a:bodyPr>
          <a:lstStyle/>
          <a:p>
            <a:r>
              <a:rPr lang="ko-KR" altLang="en-US" sz="2800" b="1" dirty="0" smtClean="0">
                <a:solidFill>
                  <a:srgbClr val="C00000"/>
                </a:solidFill>
              </a:rPr>
              <a:t>기록전문가협회의 </a:t>
            </a:r>
            <a:r>
              <a:rPr lang="ko-KR" altLang="en-US" sz="2800" b="1" dirty="0">
                <a:solidFill>
                  <a:srgbClr val="C00000"/>
                </a:solidFill>
              </a:rPr>
              <a:t>발전 </a:t>
            </a:r>
            <a:r>
              <a:rPr lang="ko-KR" altLang="en-US" sz="2800" b="1" dirty="0" smtClean="0">
                <a:solidFill>
                  <a:srgbClr val="C00000"/>
                </a:solidFill>
              </a:rPr>
              <a:t>방향 </a:t>
            </a:r>
            <a:endParaRPr lang="ko-KR" altLang="en-US" sz="2800" dirty="0">
              <a:solidFill>
                <a:srgbClr val="C00000"/>
              </a:solidFill>
            </a:endParaRPr>
          </a:p>
        </p:txBody>
      </p:sp>
      <p:sp>
        <p:nvSpPr>
          <p:cNvPr id="4" name="Content Placeholder 3"/>
          <p:cNvSpPr txBox="1">
            <a:spLocks noGrp="1"/>
          </p:cNvSpPr>
          <p:nvPr>
            <p:ph idx="1"/>
          </p:nvPr>
        </p:nvSpPr>
        <p:spPr>
          <a:xfrm>
            <a:off x="457200" y="1052736"/>
            <a:ext cx="8229600" cy="5780044"/>
          </a:xfrm>
          <a:prstGeom prst="rect">
            <a:avLst/>
          </a:prstGeom>
          <a:noFill/>
          <a:ln w="38100">
            <a:solidFill>
              <a:srgbClr val="7030A0"/>
            </a:solidFill>
          </a:ln>
        </p:spPr>
        <p:txBody>
          <a:bodyPr wrap="square" rtlCol="0">
            <a:spAutoFit/>
          </a:bodyPr>
          <a:lstStyle/>
          <a:p>
            <a:pPr marL="285750" indent="-285750" algn="ctr">
              <a:buFont typeface="Wingdings" pitchFamily="2" charset="2"/>
              <a:buChar char="Ø"/>
            </a:pPr>
            <a:r>
              <a:rPr lang="ko-KR" altLang="en-US" sz="2400" dirty="0" smtClean="0"/>
              <a:t>기록전문성의 발전과 사회적 공인 </a:t>
            </a:r>
            <a:endParaRPr lang="en-US" altLang="ko-KR" sz="2400" dirty="0" smtClean="0"/>
          </a:p>
          <a:p>
            <a:pPr marL="285750" indent="-285750" algn="ctr">
              <a:buFont typeface="Wingdings" pitchFamily="2" charset="2"/>
              <a:buChar char="Ø"/>
            </a:pPr>
            <a:endParaRPr lang="en-US" altLang="ko-KR" sz="2400" dirty="0" smtClean="0"/>
          </a:p>
          <a:p>
            <a:pPr marL="285750" indent="-285750" algn="ctr">
              <a:buFont typeface="Wingdings" pitchFamily="2" charset="2"/>
              <a:buChar char="Ø"/>
            </a:pPr>
            <a:r>
              <a:rPr lang="ko-KR" altLang="en-US" sz="2400" dirty="0" smtClean="0"/>
              <a:t>기록전문가 정체성과 유용성의 옹호와 홍보</a:t>
            </a:r>
            <a:endParaRPr lang="en-US" altLang="ko-KR" sz="2400" dirty="0" smtClean="0"/>
          </a:p>
          <a:p>
            <a:pPr marL="285750" indent="-285750" algn="ctr">
              <a:buFont typeface="Wingdings" pitchFamily="2" charset="2"/>
              <a:buChar char="Ø"/>
            </a:pPr>
            <a:endParaRPr lang="en-US" altLang="ko-KR" sz="2400" dirty="0" smtClean="0"/>
          </a:p>
          <a:p>
            <a:pPr marL="285750" indent="-285750" algn="ctr">
              <a:buFont typeface="Wingdings" pitchFamily="2" charset="2"/>
              <a:buChar char="Ø"/>
            </a:pPr>
            <a:r>
              <a:rPr lang="ko-KR" altLang="en-US" sz="2400" dirty="0" smtClean="0"/>
              <a:t>기록전문가에 대한 사회적 경제적 수요 증대</a:t>
            </a:r>
            <a:endParaRPr lang="en-US" altLang="ko-KR" sz="2400" dirty="0" smtClean="0"/>
          </a:p>
          <a:p>
            <a:pPr marL="285750" indent="-285750" algn="ctr">
              <a:buFont typeface="Wingdings" pitchFamily="2" charset="2"/>
              <a:buChar char="Ø"/>
            </a:pPr>
            <a:endParaRPr lang="en-US" altLang="ko-KR" sz="2400" dirty="0" smtClean="0"/>
          </a:p>
          <a:p>
            <a:pPr marL="285750" indent="-285750" algn="ctr">
              <a:buFont typeface="Wingdings" pitchFamily="2" charset="2"/>
              <a:buChar char="Ø"/>
            </a:pPr>
            <a:r>
              <a:rPr lang="ko-KR" altLang="en-US" sz="2400" dirty="0" smtClean="0"/>
              <a:t>기록전문가 집단적 이해 구현</a:t>
            </a:r>
            <a:endParaRPr lang="en-US" altLang="ko-KR" sz="2400" dirty="0" smtClean="0"/>
          </a:p>
          <a:p>
            <a:pPr marL="285750" indent="-285750" algn="ctr">
              <a:buFont typeface="Wingdings" pitchFamily="2" charset="2"/>
              <a:buChar char="Ø"/>
            </a:pPr>
            <a:endParaRPr lang="en-US" altLang="ko-KR" sz="2400" dirty="0" smtClean="0"/>
          </a:p>
          <a:p>
            <a:pPr marL="285750" indent="-285750" algn="ctr">
              <a:buFont typeface="Wingdings" pitchFamily="2" charset="2"/>
              <a:buChar char="Ø"/>
            </a:pPr>
            <a:r>
              <a:rPr lang="ko-KR" altLang="en-US" sz="2400" dirty="0" smtClean="0"/>
              <a:t>기록전문가의 높은 전문역량과 윤리 유지개발 </a:t>
            </a:r>
            <a:endParaRPr lang="en-US" altLang="ko-KR" sz="2400" dirty="0" smtClean="0"/>
          </a:p>
          <a:p>
            <a:pPr marL="285750" indent="-285750" algn="ctr">
              <a:buFont typeface="Wingdings" pitchFamily="2" charset="2"/>
              <a:buChar char="Ø"/>
            </a:pPr>
            <a:endParaRPr lang="en-US" altLang="ko-KR" sz="2400" dirty="0" smtClean="0"/>
          </a:p>
          <a:p>
            <a:pPr marL="285750" indent="-285750" algn="ctr">
              <a:buFont typeface="Wingdings" pitchFamily="2" charset="2"/>
              <a:buChar char="Ø"/>
            </a:pPr>
            <a:r>
              <a:rPr lang="ko-KR" altLang="en-US" sz="2400" dirty="0" smtClean="0"/>
              <a:t>기록전문가 연대의 강화와 네트워킹 협력</a:t>
            </a:r>
            <a:endParaRPr lang="en-US" altLang="ko-KR" sz="2400" dirty="0" smtClean="0"/>
          </a:p>
          <a:p>
            <a:pPr marL="285750" indent="-285750" algn="ctr">
              <a:buFont typeface="Wingdings" pitchFamily="2" charset="2"/>
              <a:buChar char="Ø"/>
            </a:pPr>
            <a:endParaRPr lang="en-US" altLang="ko-KR" sz="2400" dirty="0"/>
          </a:p>
          <a:p>
            <a:pPr marL="285750" indent="-285750" algn="ctr">
              <a:buFont typeface="Wingdings" pitchFamily="2" charset="2"/>
              <a:buChar char="Ø"/>
            </a:pPr>
            <a:r>
              <a:rPr lang="ko-KR" altLang="en-US" sz="2400" dirty="0" smtClean="0"/>
              <a:t>조직과 사회공동체에 기여 </a:t>
            </a:r>
            <a:endParaRPr lang="en-US" altLang="ko-KR" sz="2400" dirty="0" smtClean="0"/>
          </a:p>
        </p:txBody>
      </p:sp>
    </p:spTree>
    <p:extLst>
      <p:ext uri="{BB962C8B-B14F-4D97-AF65-F5344CB8AC3E}">
        <p14:creationId xmlns:p14="http://schemas.microsoft.com/office/powerpoint/2010/main" val="4282137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706090"/>
          </a:xfrm>
        </p:spPr>
        <p:txBody>
          <a:bodyPr>
            <a:normAutofit/>
          </a:bodyPr>
          <a:lstStyle/>
          <a:p>
            <a:r>
              <a:rPr lang="ko-KR" altLang="en-US" sz="2800" b="1" dirty="0" smtClean="0">
                <a:solidFill>
                  <a:srgbClr val="C00000"/>
                </a:solidFill>
              </a:rPr>
              <a:t>기록전문가협회의 </a:t>
            </a:r>
            <a:r>
              <a:rPr lang="ko-KR" altLang="en-US" sz="2800" b="1" dirty="0">
                <a:solidFill>
                  <a:srgbClr val="C00000"/>
                </a:solidFill>
              </a:rPr>
              <a:t>발전 </a:t>
            </a:r>
            <a:r>
              <a:rPr lang="ko-KR" altLang="en-US" sz="2800" b="1" dirty="0" smtClean="0">
                <a:solidFill>
                  <a:srgbClr val="C00000"/>
                </a:solidFill>
              </a:rPr>
              <a:t>방법론</a:t>
            </a:r>
            <a:endParaRPr lang="ko-KR" altLang="en-US" sz="2800" dirty="0">
              <a:solidFill>
                <a:srgbClr val="C00000"/>
              </a:solidFill>
            </a:endParaRPr>
          </a:p>
        </p:txBody>
      </p:sp>
      <p:sp>
        <p:nvSpPr>
          <p:cNvPr id="4" name="Content Placeholder 3"/>
          <p:cNvSpPr txBox="1">
            <a:spLocks noGrp="1"/>
          </p:cNvSpPr>
          <p:nvPr>
            <p:ph idx="1"/>
          </p:nvPr>
        </p:nvSpPr>
        <p:spPr>
          <a:xfrm>
            <a:off x="1475656" y="1124744"/>
            <a:ext cx="6491064" cy="5570756"/>
          </a:xfrm>
          <a:prstGeom prst="rect">
            <a:avLst/>
          </a:prstGeom>
          <a:noFill/>
          <a:ln w="38100">
            <a:solidFill>
              <a:srgbClr val="7030A0"/>
            </a:solidFill>
          </a:ln>
        </p:spPr>
        <p:txBody>
          <a:bodyPr wrap="square" rtlCol="0">
            <a:spAutoFit/>
          </a:bodyPr>
          <a:lstStyle/>
          <a:p>
            <a:pPr>
              <a:buFont typeface="Wingdings" pitchFamily="2" charset="2"/>
              <a:buChar char="§"/>
            </a:pPr>
            <a:r>
              <a:rPr lang="ko-KR" altLang="en-US" sz="2000" dirty="0" smtClean="0">
                <a:solidFill>
                  <a:srgbClr val="C00000"/>
                </a:solidFill>
              </a:rPr>
              <a:t>진전의 정신적 수단</a:t>
            </a:r>
            <a:r>
              <a:rPr lang="en-US" altLang="ko-KR" sz="2000" dirty="0" smtClean="0"/>
              <a:t>: </a:t>
            </a:r>
          </a:p>
          <a:p>
            <a:pPr>
              <a:buFont typeface="Wingdings" pitchFamily="2" charset="2"/>
              <a:buChar char="§"/>
            </a:pPr>
            <a:r>
              <a:rPr lang="ko-KR" altLang="en-US" sz="2000" dirty="0" smtClean="0"/>
              <a:t>높은 전문역량과 높은 전문가 </a:t>
            </a:r>
            <a:r>
              <a:rPr lang="ko-KR" altLang="en-US" sz="2000" dirty="0" smtClean="0"/>
              <a:t>윤리의식 </a:t>
            </a:r>
            <a:endParaRPr lang="en-US" altLang="ko-KR" sz="2000" dirty="0" smtClean="0"/>
          </a:p>
          <a:p>
            <a:pPr>
              <a:buFont typeface="Wingdings" pitchFamily="2" charset="2"/>
              <a:buChar char="§"/>
            </a:pPr>
            <a:r>
              <a:rPr lang="ko-KR" altLang="en-US" sz="2000" dirty="0" smtClean="0"/>
              <a:t>공공선</a:t>
            </a:r>
            <a:r>
              <a:rPr lang="ko-KR" altLang="en-US" sz="2000" dirty="0">
                <a:latin typeface="Arial"/>
                <a:cs typeface="Arial"/>
              </a:rPr>
              <a:t>•</a:t>
            </a:r>
            <a:r>
              <a:rPr lang="ko-KR" altLang="en-US" sz="2000" dirty="0" smtClean="0"/>
              <a:t>민주주의 가치지향성</a:t>
            </a:r>
            <a:endParaRPr lang="en-US" altLang="ko-KR" sz="2000" dirty="0" smtClean="0"/>
          </a:p>
          <a:p>
            <a:pPr>
              <a:buFont typeface="Wingdings" pitchFamily="2" charset="2"/>
              <a:buChar char="§"/>
            </a:pPr>
            <a:r>
              <a:rPr lang="ko-KR" altLang="en-US" sz="2000" dirty="0" smtClean="0"/>
              <a:t>굿 거버넌스 설명책임성 기록관리 마인드</a:t>
            </a:r>
            <a:endParaRPr lang="en-US" altLang="ko-KR" sz="2000" dirty="0" smtClean="0"/>
          </a:p>
          <a:p>
            <a:pPr>
              <a:buFont typeface="Wingdings" pitchFamily="2" charset="2"/>
              <a:buChar char="§"/>
            </a:pPr>
            <a:r>
              <a:rPr lang="ko-KR" altLang="en-US" sz="2000" dirty="0" smtClean="0"/>
              <a:t>증거와 기억의 수호자 </a:t>
            </a:r>
            <a:r>
              <a:rPr lang="ko-KR" altLang="en-US" sz="2000" dirty="0" smtClean="0"/>
              <a:t>의식</a:t>
            </a:r>
            <a:endParaRPr lang="en-US" altLang="ko-KR" sz="2000" dirty="0" smtClean="0"/>
          </a:p>
          <a:p>
            <a:pPr>
              <a:buFont typeface="Wingdings" pitchFamily="2" charset="2"/>
              <a:buChar char="§"/>
            </a:pPr>
            <a:r>
              <a:rPr lang="ko-KR" altLang="en-US" sz="2000" dirty="0" smtClean="0"/>
              <a:t>전문가 개인적인 결단에의 의존 최소화 </a:t>
            </a:r>
            <a:r>
              <a:rPr lang="en-US" altLang="ko-KR" sz="2000" dirty="0" smtClean="0"/>
              <a:t>(</a:t>
            </a:r>
            <a:r>
              <a:rPr lang="ko-KR" altLang="en-US" sz="2000" dirty="0" smtClean="0"/>
              <a:t>조직 중심</a:t>
            </a:r>
            <a:r>
              <a:rPr lang="en-US" altLang="ko-KR" sz="2000" dirty="0" smtClean="0"/>
              <a:t>)  </a:t>
            </a:r>
            <a:r>
              <a:rPr lang="ko-KR" altLang="en-US" sz="2000" dirty="0" smtClean="0"/>
              <a:t> </a:t>
            </a:r>
            <a:endParaRPr lang="en-US" altLang="ko-KR" sz="2000" dirty="0" smtClean="0"/>
          </a:p>
          <a:p>
            <a:pPr>
              <a:buFont typeface="Wingdings" pitchFamily="2" charset="2"/>
              <a:buChar char="§"/>
            </a:pPr>
            <a:endParaRPr lang="en-US" altLang="ko-KR" sz="2000" dirty="0" smtClean="0"/>
          </a:p>
          <a:p>
            <a:pPr>
              <a:buFont typeface="Wingdings" pitchFamily="2" charset="2"/>
              <a:buChar char="§"/>
            </a:pPr>
            <a:r>
              <a:rPr lang="ko-KR" altLang="en-US" sz="2000" dirty="0" smtClean="0">
                <a:solidFill>
                  <a:srgbClr val="C00000"/>
                </a:solidFill>
              </a:rPr>
              <a:t>진전의 방법론적 수단</a:t>
            </a:r>
            <a:r>
              <a:rPr lang="en-US" altLang="ko-KR" sz="2000" dirty="0" smtClean="0"/>
              <a:t>: </a:t>
            </a:r>
          </a:p>
          <a:p>
            <a:pPr>
              <a:buFont typeface="Wingdings" pitchFamily="2" charset="2"/>
              <a:buChar char="§"/>
            </a:pPr>
            <a:r>
              <a:rPr lang="ko-KR" altLang="en-US" sz="2000" dirty="0" smtClean="0"/>
              <a:t>협회 자체의 굿 거버넌스</a:t>
            </a:r>
            <a:endParaRPr lang="en-US" altLang="ko-KR" sz="2000" dirty="0" smtClean="0"/>
          </a:p>
          <a:p>
            <a:pPr>
              <a:buFont typeface="Wingdings" pitchFamily="2" charset="2"/>
              <a:buChar char="§"/>
            </a:pPr>
            <a:r>
              <a:rPr lang="ko-KR" altLang="en-US" sz="2000" dirty="0" smtClean="0"/>
              <a:t>높은 수준의 연구</a:t>
            </a:r>
            <a:r>
              <a:rPr lang="en-US" altLang="ko-KR" sz="2000" dirty="0" smtClean="0"/>
              <a:t>, </a:t>
            </a:r>
            <a:r>
              <a:rPr lang="ko-KR" altLang="en-US" sz="2000" dirty="0" smtClean="0"/>
              <a:t>필요한 교육</a:t>
            </a:r>
            <a:r>
              <a:rPr lang="en-US" altLang="ko-KR" sz="2000" dirty="0" smtClean="0"/>
              <a:t>, </a:t>
            </a:r>
            <a:r>
              <a:rPr lang="ko-KR" altLang="en-US" sz="2000" dirty="0" smtClean="0"/>
              <a:t>정당성 홍보 출간</a:t>
            </a:r>
            <a:endParaRPr lang="en-US" altLang="ko-KR" sz="2000" dirty="0" smtClean="0"/>
          </a:p>
          <a:p>
            <a:pPr>
              <a:buFont typeface="Wingdings" pitchFamily="2" charset="2"/>
              <a:buChar char="§"/>
            </a:pPr>
            <a:r>
              <a:rPr lang="ko-KR" altLang="en-US" sz="2000" dirty="0" smtClean="0"/>
              <a:t>하부 전문조직 </a:t>
            </a:r>
            <a:r>
              <a:rPr lang="ko-KR" altLang="en-US" sz="2000" dirty="0" smtClean="0"/>
              <a:t>네트워킹</a:t>
            </a:r>
            <a:r>
              <a:rPr lang="en-US" altLang="ko-KR" sz="2000" dirty="0" smtClean="0"/>
              <a:t>, </a:t>
            </a:r>
            <a:r>
              <a:rPr lang="ko-KR" altLang="en-US" sz="2000" dirty="0" smtClean="0"/>
              <a:t>지역 조직 </a:t>
            </a:r>
            <a:r>
              <a:rPr lang="ko-KR" altLang="en-US" sz="2000" dirty="0" smtClean="0"/>
              <a:t>네트워킹</a:t>
            </a:r>
            <a:endParaRPr lang="en-US" altLang="ko-KR" sz="2000" dirty="0" smtClean="0"/>
          </a:p>
          <a:p>
            <a:pPr>
              <a:buFont typeface="Wingdings" pitchFamily="2" charset="2"/>
              <a:buChar char="§"/>
            </a:pPr>
            <a:r>
              <a:rPr lang="ko-KR" altLang="en-US" sz="2000" dirty="0" smtClean="0"/>
              <a:t>소셜미디어 활동</a:t>
            </a:r>
            <a:r>
              <a:rPr lang="en-US" altLang="ko-KR" sz="2000" dirty="0" smtClean="0"/>
              <a:t>, </a:t>
            </a:r>
            <a:r>
              <a:rPr lang="ko-KR" altLang="en-US" sz="2000" dirty="0" smtClean="0"/>
              <a:t>유사전문기관</a:t>
            </a:r>
            <a:r>
              <a:rPr lang="en-US" altLang="ko-KR" sz="2000" dirty="0" smtClean="0"/>
              <a:t>-</a:t>
            </a:r>
            <a:r>
              <a:rPr lang="ko-KR" altLang="en-US" sz="2000" dirty="0" smtClean="0"/>
              <a:t>시민단체 연대 참여 </a:t>
            </a:r>
            <a:endParaRPr lang="en-US" altLang="ko-KR" sz="2000" dirty="0" smtClean="0"/>
          </a:p>
          <a:p>
            <a:pPr>
              <a:buFont typeface="Wingdings" pitchFamily="2" charset="2"/>
              <a:buChar char="§"/>
            </a:pPr>
            <a:r>
              <a:rPr lang="ko-KR" altLang="en-US" sz="2000" dirty="0" smtClean="0"/>
              <a:t>공공부문 정책 </a:t>
            </a:r>
            <a:r>
              <a:rPr lang="ko-KR" altLang="en-US" sz="2000" dirty="0" smtClean="0"/>
              <a:t>감시</a:t>
            </a:r>
            <a:r>
              <a:rPr lang="en-US" altLang="ko-KR" sz="2000" dirty="0" smtClean="0"/>
              <a:t>, </a:t>
            </a:r>
            <a:r>
              <a:rPr lang="ko-KR" altLang="en-US" sz="2000" dirty="0" smtClean="0"/>
              <a:t>정책 결정 참여 </a:t>
            </a:r>
            <a:endParaRPr lang="en-US" altLang="ko-KR" sz="2000" dirty="0" smtClean="0"/>
          </a:p>
          <a:p>
            <a:pPr>
              <a:buFont typeface="Wingdings" pitchFamily="2" charset="2"/>
              <a:buChar char="§"/>
            </a:pPr>
            <a:r>
              <a:rPr lang="ko-KR" altLang="en-US" sz="2000" dirty="0" smtClean="0"/>
              <a:t>재정 자립</a:t>
            </a:r>
            <a:endParaRPr lang="en-US" altLang="ko-KR" sz="2000" dirty="0" smtClean="0"/>
          </a:p>
          <a:p>
            <a:pPr>
              <a:buFont typeface="Wingdings" pitchFamily="2" charset="2"/>
              <a:buChar char="§"/>
            </a:pPr>
            <a:r>
              <a:rPr lang="ko-KR" altLang="en-US" sz="2000" dirty="0" smtClean="0"/>
              <a:t>전문가조직 국내</a:t>
            </a:r>
            <a:r>
              <a:rPr lang="en-US" altLang="ko-KR" sz="2000" dirty="0" smtClean="0"/>
              <a:t>/</a:t>
            </a:r>
            <a:r>
              <a:rPr lang="ko-KR" altLang="en-US" sz="2000" dirty="0" smtClean="0"/>
              <a:t>국제 </a:t>
            </a:r>
            <a:r>
              <a:rPr lang="ko-KR" altLang="en-US" sz="2000" dirty="0" smtClean="0"/>
              <a:t>연대활동</a:t>
            </a:r>
            <a:r>
              <a:rPr lang="en-US" altLang="ko-KR" sz="2000" dirty="0" smtClean="0"/>
              <a:t> </a:t>
            </a:r>
            <a:r>
              <a:rPr lang="ko-KR" altLang="en-US" sz="2000" dirty="0" smtClean="0"/>
              <a:t>강화</a:t>
            </a:r>
            <a:endParaRPr lang="ko-KR" altLang="en-US" sz="2000" dirty="0"/>
          </a:p>
        </p:txBody>
      </p:sp>
    </p:spTree>
    <p:extLst>
      <p:ext uri="{BB962C8B-B14F-4D97-AF65-F5344CB8AC3E}">
        <p14:creationId xmlns:p14="http://schemas.microsoft.com/office/powerpoint/2010/main" val="333141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2012 ICA </a:t>
            </a:r>
            <a:r>
              <a:rPr lang="ko-KR" altLang="en-US" dirty="0" smtClean="0"/>
              <a:t>총회 주요 내용</a:t>
            </a:r>
            <a:endParaRPr lang="ko-KR" alt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altLang="ko-KR" dirty="0" smtClean="0"/>
              <a:t>ICA</a:t>
            </a:r>
            <a:r>
              <a:rPr lang="ko-KR" altLang="en-US" dirty="0" smtClean="0"/>
              <a:t>의  조직운영 발전에 관한 활동</a:t>
            </a:r>
            <a:endParaRPr lang="en-US" altLang="ko-KR" dirty="0" smtClean="0"/>
          </a:p>
          <a:p>
            <a:pPr marL="514350" indent="-514350">
              <a:buAutoNum type="arabicPeriod"/>
            </a:pPr>
            <a:endParaRPr lang="en-US" altLang="ko-KR" dirty="0" smtClean="0"/>
          </a:p>
          <a:p>
            <a:r>
              <a:rPr lang="ko-KR" altLang="en-US" sz="2800" dirty="0" smtClean="0"/>
              <a:t>거버넌스 주체</a:t>
            </a:r>
            <a:r>
              <a:rPr lang="en-US" altLang="ko-KR" sz="2800" dirty="0" smtClean="0"/>
              <a:t>: AGM(</a:t>
            </a:r>
            <a:r>
              <a:rPr lang="ko-KR" altLang="en-US" sz="2800" dirty="0" smtClean="0"/>
              <a:t>회원</a:t>
            </a:r>
            <a:r>
              <a:rPr lang="en-US" altLang="ko-KR" sz="2800" dirty="0" smtClean="0"/>
              <a:t>) EB </a:t>
            </a:r>
            <a:r>
              <a:rPr lang="ko-KR" altLang="en-US" sz="2800" dirty="0" smtClean="0"/>
              <a:t>사무국</a:t>
            </a:r>
            <a:r>
              <a:rPr lang="en-US" altLang="ko-KR" sz="2800" dirty="0" smtClean="0"/>
              <a:t> </a:t>
            </a:r>
          </a:p>
          <a:p>
            <a:r>
              <a:rPr lang="ko-KR" altLang="en-US" sz="2800" dirty="0" smtClean="0"/>
              <a:t>거버넌스 원칙</a:t>
            </a:r>
            <a:r>
              <a:rPr lang="en-US" altLang="ko-KR" sz="2800" dirty="0" smtClean="0"/>
              <a:t>: </a:t>
            </a:r>
            <a:r>
              <a:rPr lang="ko-KR" altLang="en-US" sz="2800" dirty="0" smtClean="0"/>
              <a:t>투명성 민주주의 설명책임성</a:t>
            </a:r>
            <a:endParaRPr lang="en-US" altLang="ko-KR" sz="2800" dirty="0" smtClean="0"/>
          </a:p>
          <a:p>
            <a:r>
              <a:rPr lang="en-US" altLang="ko-KR" sz="2800" dirty="0" smtClean="0"/>
              <a:t>AGM: </a:t>
            </a:r>
            <a:r>
              <a:rPr lang="ko-KR" altLang="en-US" sz="2800" dirty="0" smtClean="0"/>
              <a:t>대표성 개방성 다양성 </a:t>
            </a:r>
            <a:endParaRPr lang="en-US" altLang="ko-KR" sz="2800" dirty="0" smtClean="0"/>
          </a:p>
          <a:p>
            <a:r>
              <a:rPr lang="en-US" altLang="ko-KR" sz="2800" dirty="0" smtClean="0"/>
              <a:t>EB: </a:t>
            </a:r>
            <a:r>
              <a:rPr lang="ko-KR" altLang="en-US" sz="2800" dirty="0" smtClean="0"/>
              <a:t>다양성 대표성 투명성</a:t>
            </a:r>
            <a:endParaRPr lang="en-US" altLang="ko-KR" sz="2800" dirty="0" smtClean="0"/>
          </a:p>
          <a:p>
            <a:r>
              <a:rPr lang="ko-KR" altLang="en-US" sz="2800" dirty="0" smtClean="0"/>
              <a:t>지부</a:t>
            </a:r>
            <a:r>
              <a:rPr lang="en-US" altLang="ko-KR" sz="2800" dirty="0" smtClean="0"/>
              <a:t>(Branches): </a:t>
            </a:r>
            <a:r>
              <a:rPr lang="ko-KR" altLang="en-US" sz="2800" dirty="0" smtClean="0"/>
              <a:t>지역 대표성</a:t>
            </a:r>
            <a:r>
              <a:rPr lang="en-US" altLang="ko-KR" sz="2800" dirty="0" smtClean="0"/>
              <a:t>, </a:t>
            </a:r>
            <a:r>
              <a:rPr lang="ko-KR" altLang="en-US" sz="2800" dirty="0" smtClean="0"/>
              <a:t>독자성</a:t>
            </a:r>
            <a:r>
              <a:rPr lang="en-US" altLang="ko-KR" sz="2800" dirty="0" smtClean="0"/>
              <a:t>, </a:t>
            </a:r>
            <a:r>
              <a:rPr lang="ko-KR" altLang="en-US" sz="2800" dirty="0" smtClean="0"/>
              <a:t>다양성</a:t>
            </a:r>
            <a:endParaRPr lang="en-US" altLang="ko-KR" sz="2800" dirty="0" smtClean="0"/>
          </a:p>
          <a:p>
            <a:r>
              <a:rPr lang="ko-KR" altLang="en-US" sz="2800" dirty="0" smtClean="0"/>
              <a:t>부문위원회</a:t>
            </a:r>
            <a:r>
              <a:rPr lang="en-US" altLang="ko-KR" sz="2800" dirty="0" smtClean="0"/>
              <a:t>(Sections): </a:t>
            </a:r>
            <a:r>
              <a:rPr lang="ko-KR" altLang="en-US" sz="2800" dirty="0" smtClean="0"/>
              <a:t>전문성</a:t>
            </a:r>
            <a:endParaRPr lang="en-US" altLang="ko-KR" sz="2800" dirty="0" smtClean="0"/>
          </a:p>
          <a:p>
            <a:r>
              <a:rPr lang="ko-KR" altLang="en-US" sz="2800" dirty="0" smtClean="0"/>
              <a:t>전문위원회</a:t>
            </a:r>
            <a:r>
              <a:rPr lang="en-US" altLang="ko-KR" sz="2800" dirty="0" smtClean="0"/>
              <a:t>(committees): </a:t>
            </a:r>
            <a:r>
              <a:rPr lang="ko-KR" altLang="en-US" sz="2800" dirty="0" smtClean="0"/>
              <a:t>전문성 </a:t>
            </a:r>
            <a:endParaRPr lang="en-US" altLang="ko-KR" sz="2800" dirty="0" smtClean="0"/>
          </a:p>
          <a:p>
            <a:r>
              <a:rPr lang="ko-KR" altLang="en-US" sz="2800" dirty="0" smtClean="0"/>
              <a:t>규약 개정</a:t>
            </a:r>
            <a:r>
              <a:rPr lang="en-US" altLang="ko-KR" sz="2800" dirty="0" smtClean="0"/>
              <a:t>: </a:t>
            </a:r>
            <a:r>
              <a:rPr lang="ko-KR" altLang="en-US" sz="2800" dirty="0" smtClean="0"/>
              <a:t>민주성 </a:t>
            </a:r>
            <a:r>
              <a:rPr lang="en-US" altLang="ko-KR" sz="2800" dirty="0" smtClean="0"/>
              <a:t>(</a:t>
            </a:r>
            <a:r>
              <a:rPr lang="ko-KR" altLang="en-US" sz="2800" dirty="0" smtClean="0"/>
              <a:t>회원 투표권 확대</a:t>
            </a:r>
            <a:r>
              <a:rPr lang="en-US" altLang="ko-KR" sz="2800" dirty="0" smtClean="0"/>
              <a:t>) </a:t>
            </a:r>
            <a:r>
              <a:rPr lang="ko-KR" altLang="en-US" sz="2800" dirty="0" smtClean="0"/>
              <a:t>감사권 강화</a:t>
            </a:r>
            <a:endParaRPr lang="en-US" altLang="ko-KR" sz="2800" dirty="0" smtClean="0"/>
          </a:p>
          <a:p>
            <a:endParaRPr lang="en-US" altLang="ko-KR" dirty="0" smtClean="0"/>
          </a:p>
        </p:txBody>
      </p:sp>
    </p:spTree>
    <p:extLst>
      <p:ext uri="{BB962C8B-B14F-4D97-AF65-F5344CB8AC3E}">
        <p14:creationId xmlns:p14="http://schemas.microsoft.com/office/powerpoint/2010/main" val="370650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91102"/>
            <a:ext cx="8928992" cy="407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7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2012 ICA </a:t>
            </a:r>
            <a:r>
              <a:rPr lang="ko-KR" altLang="en-US" dirty="0" smtClean="0"/>
              <a:t>총회 주요 내용</a:t>
            </a:r>
            <a:endParaRPr lang="ko-KR" alt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altLang="ko-KR" dirty="0" smtClean="0"/>
              <a:t>ICA</a:t>
            </a:r>
            <a:r>
              <a:rPr lang="ko-KR" altLang="en-US" dirty="0" smtClean="0"/>
              <a:t>의  조직운영 발전에 관한 활동</a:t>
            </a:r>
            <a:endParaRPr lang="en-US" altLang="ko-KR" dirty="0" smtClean="0"/>
          </a:p>
          <a:p>
            <a:pPr marL="514350" indent="-514350">
              <a:buAutoNum type="arabicPeriod"/>
            </a:pPr>
            <a:endParaRPr lang="en-US" altLang="ko-KR" dirty="0" smtClean="0"/>
          </a:p>
          <a:p>
            <a:r>
              <a:rPr lang="ko-KR" altLang="en-US" sz="2800" dirty="0" smtClean="0"/>
              <a:t>세계 기록유산의 보호</a:t>
            </a:r>
            <a:endParaRPr lang="en-US" altLang="ko-KR" sz="2800" dirty="0" smtClean="0"/>
          </a:p>
          <a:p>
            <a:r>
              <a:rPr lang="ko-KR" altLang="en-US" sz="2800" dirty="0" smtClean="0"/>
              <a:t>기록관리</a:t>
            </a:r>
            <a:r>
              <a:rPr lang="en-US" altLang="ko-KR" sz="2800" dirty="0" smtClean="0"/>
              <a:t>•</a:t>
            </a:r>
            <a:r>
              <a:rPr lang="ko-KR" altLang="en-US" sz="2800" dirty="0" smtClean="0"/>
              <a:t>보존</a:t>
            </a:r>
            <a:r>
              <a:rPr lang="en-US" altLang="ko-KR" sz="2800" dirty="0" smtClean="0"/>
              <a:t>•</a:t>
            </a:r>
            <a:r>
              <a:rPr lang="ko-KR" altLang="en-US" sz="2800" dirty="0" smtClean="0"/>
              <a:t>이용의 증진 </a:t>
            </a:r>
            <a:endParaRPr lang="en-US" altLang="ko-KR" sz="2800" dirty="0" smtClean="0"/>
          </a:p>
          <a:p>
            <a:r>
              <a:rPr lang="ko-KR" altLang="en-US" sz="2800" dirty="0" smtClean="0"/>
              <a:t>국제 네트워킹 </a:t>
            </a:r>
            <a:r>
              <a:rPr lang="en-US" altLang="ko-KR" sz="2800" dirty="0" smtClean="0"/>
              <a:t>(section, branches):</a:t>
            </a:r>
            <a:r>
              <a:rPr lang="ko-KR" altLang="en-US" sz="2800" dirty="0" smtClean="0"/>
              <a:t>경험의 공유</a:t>
            </a:r>
            <a:r>
              <a:rPr lang="en-US" altLang="ko-KR" sz="2800" dirty="0" smtClean="0"/>
              <a:t>, </a:t>
            </a:r>
            <a:r>
              <a:rPr lang="ko-KR" altLang="en-US" sz="2800" dirty="0" smtClean="0"/>
              <a:t>협력</a:t>
            </a:r>
            <a:r>
              <a:rPr lang="ko-KR" altLang="en-US" sz="2800" dirty="0" smtClean="0"/>
              <a:t>관계수립 유지</a:t>
            </a:r>
            <a:r>
              <a:rPr lang="en-US" altLang="ko-KR" sz="2800" dirty="0" smtClean="0"/>
              <a:t>, </a:t>
            </a:r>
            <a:endParaRPr lang="en-US" altLang="ko-KR" sz="2800" dirty="0" smtClean="0"/>
          </a:p>
          <a:p>
            <a:r>
              <a:rPr lang="ko-KR" altLang="en-US" sz="2800" dirty="0" smtClean="0"/>
              <a:t>기록기관과 전문직의 옹호</a:t>
            </a:r>
            <a:endParaRPr lang="en-US" altLang="ko-KR" sz="2800" dirty="0" smtClean="0"/>
          </a:p>
          <a:p>
            <a:r>
              <a:rPr lang="en-US" altLang="ko-KR" sz="2800" dirty="0" smtClean="0"/>
              <a:t>‘</a:t>
            </a:r>
            <a:r>
              <a:rPr lang="ko-KR" altLang="en-US" sz="2800" dirty="0" smtClean="0"/>
              <a:t>최선의 실무</a:t>
            </a:r>
            <a:r>
              <a:rPr lang="en-US" altLang="ko-KR" sz="2800" dirty="0" smtClean="0"/>
              <a:t>’</a:t>
            </a:r>
            <a:r>
              <a:rPr lang="ko-KR" altLang="en-US" sz="2800" dirty="0" smtClean="0"/>
              <a:t> 증진</a:t>
            </a:r>
            <a:r>
              <a:rPr lang="en-US" altLang="ko-KR" sz="2800" dirty="0" smtClean="0"/>
              <a:t>, </a:t>
            </a:r>
            <a:r>
              <a:rPr lang="ko-KR" altLang="en-US" sz="2800" dirty="0" smtClean="0"/>
              <a:t>조직</a:t>
            </a:r>
            <a:r>
              <a:rPr lang="en-US" altLang="ko-KR" sz="2800" dirty="0" smtClean="0"/>
              <a:t>, </a:t>
            </a:r>
            <a:r>
              <a:rPr lang="ko-KR" altLang="en-US" sz="2800" dirty="0" smtClean="0"/>
              <a:t>조정과 표준 개발</a:t>
            </a:r>
            <a:endParaRPr lang="en-US" altLang="ko-KR" sz="2800" dirty="0" smtClean="0"/>
          </a:p>
          <a:p>
            <a:r>
              <a:rPr lang="ko-KR" altLang="en-US" sz="2800" dirty="0" smtClean="0"/>
              <a:t>기록에 대한 해석과 기록 이용 촉진</a:t>
            </a:r>
            <a:endParaRPr lang="en-US" altLang="ko-KR" sz="2800" dirty="0" smtClean="0"/>
          </a:p>
          <a:p>
            <a:r>
              <a:rPr lang="ko-KR" altLang="en-US" sz="2800" dirty="0" smtClean="0"/>
              <a:t>전문 프로그램의 개발과 운영 </a:t>
            </a:r>
            <a:r>
              <a:rPr lang="en-US" altLang="ko-KR" sz="2800" dirty="0" smtClean="0"/>
              <a:t> </a:t>
            </a:r>
            <a:endParaRPr lang="ko-KR" altLang="en-US" sz="2800" dirty="0"/>
          </a:p>
        </p:txBody>
      </p:sp>
    </p:spTree>
    <p:extLst>
      <p:ext uri="{BB962C8B-B14F-4D97-AF65-F5344CB8AC3E}">
        <p14:creationId xmlns:p14="http://schemas.microsoft.com/office/powerpoint/2010/main" val="229661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507288" cy="706090"/>
          </a:xfrm>
        </p:spPr>
        <p:txBody>
          <a:bodyPr>
            <a:normAutofit/>
          </a:bodyPr>
          <a:lstStyle/>
          <a:p>
            <a:r>
              <a:rPr lang="en-US" altLang="ko-KR" sz="2800" b="1" dirty="0" smtClean="0"/>
              <a:t>ICA </a:t>
            </a:r>
            <a:r>
              <a:rPr lang="ko-KR" altLang="en-US" sz="2800" b="1" dirty="0" smtClean="0"/>
              <a:t>조직</a:t>
            </a:r>
            <a:endParaRPr lang="ko-KR" altLang="en-US" sz="2800" b="1" dirty="0"/>
          </a:p>
        </p:txBody>
      </p:sp>
      <p:sp>
        <p:nvSpPr>
          <p:cNvPr id="3" name="Content Placeholder 2"/>
          <p:cNvSpPr>
            <a:spLocks noGrp="1"/>
          </p:cNvSpPr>
          <p:nvPr>
            <p:ph idx="1"/>
          </p:nvPr>
        </p:nvSpPr>
        <p:spPr>
          <a:xfrm>
            <a:off x="457200" y="692696"/>
            <a:ext cx="8507288" cy="6048672"/>
          </a:xfrm>
        </p:spPr>
        <p:txBody>
          <a:bodyPr>
            <a:noAutofit/>
          </a:bodyPr>
          <a:lstStyle/>
          <a:p>
            <a:r>
              <a:rPr lang="en-US" altLang="ko-KR" sz="2000" b="1" dirty="0" smtClean="0">
                <a:solidFill>
                  <a:schemeClr val="accent2">
                    <a:lumMod val="75000"/>
                  </a:schemeClr>
                </a:solidFill>
              </a:rPr>
              <a:t>EB (MCOM) PCOM Secretariat </a:t>
            </a:r>
            <a:endParaRPr lang="en-US" altLang="ko-KR" sz="2000" b="1" dirty="0" smtClean="0">
              <a:solidFill>
                <a:schemeClr val="accent2">
                  <a:lumMod val="75000"/>
                </a:schemeClr>
              </a:solidFill>
            </a:endParaRPr>
          </a:p>
          <a:p>
            <a:endParaRPr lang="en-US" altLang="ko-KR" sz="2000" b="1" dirty="0" smtClean="0">
              <a:solidFill>
                <a:schemeClr val="accent2">
                  <a:lumMod val="75000"/>
                </a:schemeClr>
              </a:solidFill>
            </a:endParaRPr>
          </a:p>
          <a:p>
            <a:r>
              <a:rPr lang="en-US" altLang="ko-KR" sz="2000" b="1" dirty="0" smtClean="0"/>
              <a:t>ICA 13</a:t>
            </a:r>
            <a:r>
              <a:rPr lang="ko-KR" altLang="en-US" sz="2000" b="1" dirty="0" smtClean="0"/>
              <a:t>개 </a:t>
            </a:r>
            <a:r>
              <a:rPr lang="en-US" altLang="ko-KR" sz="2000" b="1" dirty="0" smtClean="0"/>
              <a:t> </a:t>
            </a:r>
            <a:r>
              <a:rPr lang="ko-KR" altLang="en-US" sz="2000" b="1" dirty="0" smtClean="0"/>
              <a:t>지역 지부 </a:t>
            </a:r>
            <a:r>
              <a:rPr lang="en-US" altLang="ko-KR" sz="2000" b="1" dirty="0" smtClean="0"/>
              <a:t>(</a:t>
            </a:r>
            <a:r>
              <a:rPr lang="ko-KR" altLang="en-US" sz="2000" b="1" dirty="0" smtClean="0"/>
              <a:t>의장 </a:t>
            </a:r>
            <a:r>
              <a:rPr lang="en-US" altLang="ko-KR" sz="2000" b="1" dirty="0" smtClean="0"/>
              <a:t>– ICA </a:t>
            </a:r>
            <a:r>
              <a:rPr lang="ko-KR" altLang="en-US" sz="2000" b="1" dirty="0" smtClean="0"/>
              <a:t>부의장</a:t>
            </a:r>
            <a:r>
              <a:rPr lang="en-US" altLang="ko-KR" sz="2000" b="1" dirty="0" smtClean="0"/>
              <a:t>, </a:t>
            </a:r>
            <a:r>
              <a:rPr lang="ko-KR" altLang="en-US" sz="2000" b="1" dirty="0" smtClean="0"/>
              <a:t>집행이사</a:t>
            </a:r>
            <a:r>
              <a:rPr lang="en-US" altLang="ko-KR" sz="2000" b="1" dirty="0" smtClean="0"/>
              <a:t>)</a:t>
            </a:r>
          </a:p>
          <a:p>
            <a:r>
              <a:rPr lang="it-IT" altLang="ko-KR" sz="2000" dirty="0" smtClean="0">
                <a:hlinkClick r:id="rId2" action="ppaction://hlinkfile" tooltip="ALA"/>
              </a:rPr>
              <a:t>ALA</a:t>
            </a:r>
            <a:r>
              <a:rPr lang="it-IT" altLang="ko-KR" sz="2000" dirty="0" smtClean="0"/>
              <a:t> </a:t>
            </a:r>
            <a:r>
              <a:rPr lang="it-IT" altLang="ko-KR" sz="2000" dirty="0" smtClean="0">
                <a:hlinkClick r:id="rId3" action="ppaction://hlinkfile" tooltip="ARBICA"/>
              </a:rPr>
              <a:t>ARBICA</a:t>
            </a:r>
            <a:r>
              <a:rPr lang="it-IT" altLang="ko-KR" sz="2000" dirty="0" smtClean="0"/>
              <a:t> </a:t>
            </a:r>
            <a:r>
              <a:rPr lang="it-IT" altLang="ko-KR" sz="2000" dirty="0" smtClean="0">
                <a:hlinkClick r:id="rId4" action="ppaction://hlinkfile" tooltip="CARBICA"/>
              </a:rPr>
              <a:t>CARBICA</a:t>
            </a:r>
            <a:r>
              <a:rPr lang="it-IT" altLang="ko-KR" sz="2000" dirty="0" smtClean="0"/>
              <a:t> </a:t>
            </a:r>
            <a:r>
              <a:rPr lang="it-IT" altLang="ko-KR" sz="2000" dirty="0" smtClean="0">
                <a:hlinkClick r:id="rId5" action="ppaction://hlinkfile" tooltip="CENARBICA"/>
              </a:rPr>
              <a:t>CENARBICA</a:t>
            </a:r>
            <a:r>
              <a:rPr lang="it-IT" altLang="ko-KR" sz="2000" dirty="0" smtClean="0"/>
              <a:t> </a:t>
            </a:r>
            <a:r>
              <a:rPr lang="it-IT" altLang="ko-KR" sz="2000" b="1" dirty="0" smtClean="0">
                <a:hlinkClick r:id="rId6" action="ppaction://hlinkfile" tooltip="EASTICA"/>
              </a:rPr>
              <a:t>EASTICA</a:t>
            </a:r>
            <a:r>
              <a:rPr lang="it-IT" altLang="ko-KR" sz="2000" b="1" dirty="0" smtClean="0"/>
              <a:t> </a:t>
            </a:r>
            <a:r>
              <a:rPr lang="it-IT" altLang="ko-KR" sz="2000" dirty="0" smtClean="0">
                <a:hlinkClick r:id="rId7" action="ppaction://hlinkfile" tooltip="ESARBICA"/>
              </a:rPr>
              <a:t>ESARBICA</a:t>
            </a:r>
            <a:r>
              <a:rPr lang="it-IT" altLang="ko-KR" sz="2000" dirty="0" smtClean="0"/>
              <a:t> </a:t>
            </a:r>
            <a:r>
              <a:rPr lang="it-IT" altLang="ko-KR" sz="2000" dirty="0" smtClean="0">
                <a:hlinkClick r:id="rId8" action="ppaction://hlinkfile" tooltip="EURASICA"/>
              </a:rPr>
              <a:t>EURASICA</a:t>
            </a:r>
            <a:r>
              <a:rPr lang="it-IT" altLang="ko-KR" sz="2000" dirty="0" smtClean="0"/>
              <a:t> </a:t>
            </a:r>
            <a:r>
              <a:rPr lang="it-IT" altLang="ko-KR" sz="2000" b="1" dirty="0" smtClean="0">
                <a:hlinkClick r:id="rId9" action="ppaction://hlinkfile" tooltip="EURBICA"/>
              </a:rPr>
              <a:t>EURBICA</a:t>
            </a:r>
            <a:r>
              <a:rPr lang="it-IT" altLang="ko-KR" sz="2000" b="1" dirty="0" smtClean="0"/>
              <a:t> </a:t>
            </a:r>
            <a:r>
              <a:rPr lang="it-IT" altLang="ko-KR" sz="2000" dirty="0" smtClean="0">
                <a:hlinkClick r:id="rId10" action="ppaction://hlinkfile" tooltip="NAANICA"/>
              </a:rPr>
              <a:t>NAANICA</a:t>
            </a:r>
            <a:r>
              <a:rPr lang="it-IT" altLang="ko-KR" sz="2000" dirty="0" smtClean="0"/>
              <a:t> </a:t>
            </a:r>
            <a:r>
              <a:rPr lang="it-IT" altLang="ko-KR" sz="2000" dirty="0" smtClean="0">
                <a:hlinkClick r:id="rId11" action="ppaction://hlinkfile" tooltip="PARBICA"/>
              </a:rPr>
              <a:t>PARBICA</a:t>
            </a:r>
            <a:r>
              <a:rPr lang="it-IT" altLang="ko-KR" sz="2000" dirty="0" smtClean="0"/>
              <a:t> </a:t>
            </a:r>
            <a:r>
              <a:rPr lang="it-IT" altLang="ko-KR" sz="2000" dirty="0" smtClean="0">
                <a:hlinkClick r:id="rId12" action="ppaction://hlinkfile" tooltip="SARBICA"/>
              </a:rPr>
              <a:t>SARBICA</a:t>
            </a:r>
            <a:r>
              <a:rPr lang="it-IT" altLang="ko-KR" sz="2000" dirty="0" smtClean="0"/>
              <a:t> </a:t>
            </a:r>
            <a:r>
              <a:rPr lang="it-IT" altLang="ko-KR" sz="2000" dirty="0" smtClean="0">
                <a:hlinkClick r:id="rId13" action="ppaction://hlinkfile" tooltip="SWARBICA"/>
              </a:rPr>
              <a:t> SWARBICA</a:t>
            </a:r>
            <a:r>
              <a:rPr lang="it-IT" altLang="ko-KR" sz="2000" dirty="0" smtClean="0"/>
              <a:t> </a:t>
            </a:r>
            <a:r>
              <a:rPr lang="it-IT" altLang="ko-KR" sz="2000" dirty="0" smtClean="0">
                <a:hlinkClick r:id="rId14" action="ppaction://hlinkfile" tooltip="WARBICA"/>
              </a:rPr>
              <a:t>WARBICA</a:t>
            </a:r>
            <a:r>
              <a:rPr lang="it-IT" altLang="ko-KR" sz="2000" dirty="0" smtClean="0"/>
              <a:t> </a:t>
            </a:r>
          </a:p>
          <a:p>
            <a:endParaRPr lang="en-US" altLang="ko-KR" sz="2000" b="1" dirty="0" smtClean="0">
              <a:solidFill>
                <a:schemeClr val="accent2">
                  <a:lumMod val="75000"/>
                </a:schemeClr>
              </a:solidFill>
            </a:endParaRPr>
          </a:p>
          <a:p>
            <a:r>
              <a:rPr lang="en-US" altLang="ko-KR" sz="2000" b="1" dirty="0" smtClean="0"/>
              <a:t>ICA Sections </a:t>
            </a:r>
            <a:r>
              <a:rPr lang="ko-KR" altLang="en-US" sz="2000" b="1" dirty="0" smtClean="0"/>
              <a:t>전문 </a:t>
            </a:r>
            <a:r>
              <a:rPr lang="ko-KR" altLang="en-US" sz="2000" b="1" dirty="0" smtClean="0"/>
              <a:t>부문위원회</a:t>
            </a:r>
            <a:endParaRPr lang="en-US" altLang="ko-KR" sz="2000" b="1" dirty="0" smtClean="0"/>
          </a:p>
          <a:p>
            <a:r>
              <a:rPr lang="fr-FR" altLang="ko-KR" sz="2000" dirty="0" smtClean="0">
                <a:hlinkClick r:id="rId15" action="ppaction://hlinkfile" tooltip="SAE"/>
              </a:rPr>
              <a:t>SAE</a:t>
            </a:r>
            <a:r>
              <a:rPr lang="fr-FR" altLang="ko-KR" sz="2000" dirty="0" smtClean="0"/>
              <a:t>  </a:t>
            </a:r>
            <a:r>
              <a:rPr lang="fr-FR" altLang="ko-KR" sz="2000" dirty="0" smtClean="0">
                <a:hlinkClick r:id="rId16" action="ppaction://hlinkfile" tooltip="SAN"/>
              </a:rPr>
              <a:t>SAN</a:t>
            </a:r>
            <a:r>
              <a:rPr lang="fr-FR" altLang="ko-KR" sz="2000" dirty="0" smtClean="0"/>
              <a:t>  </a:t>
            </a:r>
            <a:r>
              <a:rPr lang="fr-FR" altLang="ko-KR" sz="2000" dirty="0" smtClean="0">
                <a:hlinkClick r:id="rId17" action="ppaction://hlinkfile" tooltip="SAR"/>
              </a:rPr>
              <a:t>SAR</a:t>
            </a:r>
            <a:r>
              <a:rPr lang="fr-FR" altLang="ko-KR" sz="2000" dirty="0" smtClean="0"/>
              <a:t>  </a:t>
            </a:r>
            <a:r>
              <a:rPr lang="fr-FR" altLang="ko-KR" sz="2000" dirty="0" smtClean="0">
                <a:hlinkClick r:id="rId18" action="ppaction://hlinkfile" tooltip="SBL"/>
              </a:rPr>
              <a:t>SBL</a:t>
            </a:r>
            <a:r>
              <a:rPr lang="fr-FR" altLang="ko-KR" sz="2000" dirty="0" smtClean="0"/>
              <a:t>  </a:t>
            </a:r>
            <a:r>
              <a:rPr lang="fr-FR" altLang="ko-KR" sz="2000" dirty="0" smtClean="0">
                <a:hlinkClick r:id="rId19" action="ppaction://hlinkfile" tooltip="SIO"/>
              </a:rPr>
              <a:t>SIO</a:t>
            </a:r>
            <a:r>
              <a:rPr lang="fr-FR" altLang="ko-KR" sz="2000" dirty="0" smtClean="0"/>
              <a:t> </a:t>
            </a:r>
            <a:r>
              <a:rPr lang="fr-FR" altLang="ko-KR" sz="2000" dirty="0" smtClean="0">
                <a:hlinkClick r:id="rId20" action="ppaction://hlinkfile" tooltip="SKR"/>
              </a:rPr>
              <a:t>SKR</a:t>
            </a:r>
            <a:r>
              <a:rPr lang="fr-FR" altLang="ko-KR" sz="2000" dirty="0" smtClean="0"/>
              <a:t> </a:t>
            </a:r>
            <a:r>
              <a:rPr lang="fr-FR" altLang="ko-KR" sz="2000" dirty="0" smtClean="0">
                <a:hlinkClick r:id="rId21" action="ppaction://hlinkfile" tooltip="SLA"/>
              </a:rPr>
              <a:t>SLA</a:t>
            </a:r>
            <a:r>
              <a:rPr lang="fr-FR" altLang="ko-KR" sz="2000" dirty="0" smtClean="0"/>
              <a:t> </a:t>
            </a:r>
            <a:r>
              <a:rPr lang="fr-FR" altLang="ko-KR" sz="2000" dirty="0" smtClean="0">
                <a:hlinkClick r:id="rId22" action="ppaction://hlinkfile" tooltip="SLMT"/>
              </a:rPr>
              <a:t>SLMT</a:t>
            </a:r>
            <a:r>
              <a:rPr lang="fr-FR" altLang="ko-KR" sz="2000" dirty="0" smtClean="0"/>
              <a:t> </a:t>
            </a:r>
            <a:r>
              <a:rPr lang="fr-FR" altLang="ko-KR" sz="2000" b="1" dirty="0" smtClean="0">
                <a:solidFill>
                  <a:srgbClr val="FF0000"/>
                </a:solidFill>
                <a:hlinkClick r:id="rId23" action="ppaction://hlinkfile" tooltip="SPA"/>
              </a:rPr>
              <a:t>SPA</a:t>
            </a:r>
            <a:r>
              <a:rPr lang="fr-FR" altLang="ko-KR" sz="2000" dirty="0" smtClean="0"/>
              <a:t> </a:t>
            </a:r>
            <a:r>
              <a:rPr lang="fr-FR" altLang="ko-KR" sz="2000" dirty="0" smtClean="0">
                <a:hlinkClick r:id="rId24" action="ppaction://hlinkfile" tooltip="SPO"/>
              </a:rPr>
              <a:t>SPO</a:t>
            </a:r>
            <a:r>
              <a:rPr lang="fr-FR" altLang="ko-KR" sz="2000" dirty="0" smtClean="0"/>
              <a:t> </a:t>
            </a:r>
            <a:r>
              <a:rPr lang="fr-FR" altLang="ko-KR" sz="2000" dirty="0" smtClean="0">
                <a:hlinkClick r:id="rId25" action="ppaction://hlinkfile" tooltip="SPP"/>
              </a:rPr>
              <a:t>SPP</a:t>
            </a:r>
            <a:r>
              <a:rPr lang="fr-FR" altLang="ko-KR" sz="2000" dirty="0" smtClean="0"/>
              <a:t> </a:t>
            </a:r>
            <a:r>
              <a:rPr lang="fr-FR" altLang="ko-KR" sz="2000" dirty="0" smtClean="0">
                <a:hlinkClick r:id="rId26" action="ppaction://hlinkfile" tooltip="SSG"/>
              </a:rPr>
              <a:t>SSG</a:t>
            </a:r>
            <a:r>
              <a:rPr lang="fr-FR" altLang="ko-KR" sz="2000" dirty="0" smtClean="0"/>
              <a:t> </a:t>
            </a:r>
            <a:r>
              <a:rPr lang="fr-FR" altLang="ko-KR" sz="2000" dirty="0" smtClean="0">
                <a:hlinkClick r:id="rId27" action="ppaction://hlinkfile" tooltip="SUV"/>
              </a:rPr>
              <a:t>SUV</a:t>
            </a:r>
            <a:r>
              <a:rPr lang="fr-FR" altLang="ko-KR" sz="2000" dirty="0" smtClean="0"/>
              <a:t> </a:t>
            </a:r>
            <a:endParaRPr lang="fr-FR" altLang="ko-KR" sz="2000" dirty="0" smtClean="0"/>
          </a:p>
          <a:p>
            <a:endParaRPr lang="fr-FR" altLang="ko-KR" sz="2000" dirty="0" smtClean="0"/>
          </a:p>
          <a:p>
            <a:r>
              <a:rPr lang="fr-FR" altLang="ko-KR" sz="2000" b="1" dirty="0" smtClean="0">
                <a:solidFill>
                  <a:srgbClr val="C00000"/>
                </a:solidFill>
                <a:hlinkClick r:id="rId23" action="ppaction://hlinkfile" tooltip="SPA"/>
              </a:rPr>
              <a:t>SPA</a:t>
            </a:r>
            <a:r>
              <a:rPr lang="fr-FR" altLang="ko-KR" sz="2000" b="1" dirty="0" smtClean="0">
                <a:solidFill>
                  <a:srgbClr val="C00000"/>
                </a:solidFill>
              </a:rPr>
              <a:t>: </a:t>
            </a:r>
            <a:r>
              <a:rPr lang="en-US" altLang="ko-KR" sz="2000" b="1" dirty="0" smtClean="0">
                <a:solidFill>
                  <a:srgbClr val="C00000"/>
                </a:solidFill>
              </a:rPr>
              <a:t>Section of Professional Associations (</a:t>
            </a:r>
            <a:r>
              <a:rPr lang="ko-KR" altLang="en-US" sz="2000" b="1" dirty="0" smtClean="0">
                <a:solidFill>
                  <a:srgbClr val="C00000"/>
                </a:solidFill>
              </a:rPr>
              <a:t>기록전문가협회 부문위원회</a:t>
            </a:r>
            <a:r>
              <a:rPr lang="en-US" altLang="ko-KR" sz="2000" b="1" dirty="0" smtClean="0">
                <a:solidFill>
                  <a:srgbClr val="C00000"/>
                </a:solidFill>
              </a:rPr>
              <a:t>) </a:t>
            </a:r>
            <a:r>
              <a:rPr lang="ko-KR" altLang="en-US" sz="2000" b="1" dirty="0" smtClean="0"/>
              <a:t>회원 협회 </a:t>
            </a:r>
            <a:r>
              <a:rPr lang="en-US" altLang="ko-KR" sz="2000" b="1" dirty="0" smtClean="0"/>
              <a:t>84 – </a:t>
            </a:r>
            <a:r>
              <a:rPr lang="ko-KR" altLang="en-US" sz="2000" b="1" dirty="0" smtClean="0"/>
              <a:t>집행위원 </a:t>
            </a:r>
            <a:r>
              <a:rPr lang="en-US" altLang="ko-KR" sz="2000" b="1" dirty="0" smtClean="0"/>
              <a:t>14</a:t>
            </a:r>
            <a:endParaRPr lang="fr-FR" altLang="ko-KR" sz="2000" dirty="0" smtClean="0"/>
          </a:p>
          <a:p>
            <a:r>
              <a:rPr lang="en-US" altLang="ko-KR" sz="2000" b="1" dirty="0" smtClean="0"/>
              <a:t>ICA/SPA </a:t>
            </a:r>
            <a:r>
              <a:rPr lang="ko-KR" altLang="en-US" sz="2000" b="1" dirty="0" smtClean="0"/>
              <a:t>전국적</a:t>
            </a:r>
            <a:r>
              <a:rPr lang="en-US" altLang="ko-KR" sz="2000" b="1" dirty="0" smtClean="0"/>
              <a:t>/</a:t>
            </a:r>
            <a:r>
              <a:rPr lang="ko-KR" altLang="en-US" sz="2000" b="1" dirty="0" smtClean="0"/>
              <a:t>국가대표 </a:t>
            </a:r>
            <a:r>
              <a:rPr lang="ko-KR" altLang="en-US" sz="2000" b="1" dirty="0" smtClean="0"/>
              <a:t>기록관리전문가협회들의 </a:t>
            </a:r>
            <a:r>
              <a:rPr lang="ko-KR" altLang="en-US" sz="2000" b="1" dirty="0" smtClean="0"/>
              <a:t>전세계 조직</a:t>
            </a:r>
            <a:r>
              <a:rPr lang="en-US" altLang="ko-KR" sz="2000" b="1" dirty="0" smtClean="0"/>
              <a:t> </a:t>
            </a:r>
          </a:p>
          <a:p>
            <a:pPr marL="0" indent="0">
              <a:buNone/>
            </a:pPr>
            <a:r>
              <a:rPr lang="en-US" altLang="ko-KR" sz="2000" b="1" dirty="0">
                <a:solidFill>
                  <a:srgbClr val="C00000"/>
                </a:solidFill>
              </a:rPr>
              <a:t> </a:t>
            </a:r>
            <a:r>
              <a:rPr lang="en-US" altLang="ko-KR" sz="2000" b="1" dirty="0" smtClean="0">
                <a:solidFill>
                  <a:srgbClr val="C00000"/>
                </a:solidFill>
              </a:rPr>
              <a:t>   SPA</a:t>
            </a:r>
            <a:r>
              <a:rPr lang="ko-KR" altLang="en-US" sz="2000" b="1" dirty="0" smtClean="0">
                <a:solidFill>
                  <a:srgbClr val="C00000"/>
                </a:solidFill>
              </a:rPr>
              <a:t>의장은 </a:t>
            </a:r>
            <a:r>
              <a:rPr lang="en-US" altLang="ko-KR" sz="2000" b="1" dirty="0" smtClean="0">
                <a:solidFill>
                  <a:srgbClr val="C00000"/>
                </a:solidFill>
              </a:rPr>
              <a:t>ICA </a:t>
            </a:r>
            <a:r>
              <a:rPr lang="ko-KR" altLang="en-US" sz="2000" b="1" dirty="0" smtClean="0">
                <a:solidFill>
                  <a:srgbClr val="C00000"/>
                </a:solidFill>
              </a:rPr>
              <a:t>부의장</a:t>
            </a:r>
            <a:r>
              <a:rPr lang="en-US" altLang="ko-KR" sz="2000" b="1" dirty="0" smtClean="0">
                <a:solidFill>
                  <a:srgbClr val="C00000"/>
                </a:solidFill>
              </a:rPr>
              <a:t>/ EB </a:t>
            </a:r>
            <a:r>
              <a:rPr lang="ko-KR" altLang="en-US" sz="2000" b="1" dirty="0" smtClean="0">
                <a:solidFill>
                  <a:srgbClr val="C00000"/>
                </a:solidFill>
              </a:rPr>
              <a:t>집행위원 </a:t>
            </a:r>
            <a:r>
              <a:rPr lang="en-US" altLang="ko-KR" sz="2000" b="1" dirty="0" smtClean="0">
                <a:solidFill>
                  <a:srgbClr val="C00000"/>
                </a:solidFill>
              </a:rPr>
              <a:t>/ PCOM </a:t>
            </a:r>
            <a:r>
              <a:rPr lang="ko-KR" altLang="en-US" sz="2000" b="1" dirty="0" smtClean="0">
                <a:solidFill>
                  <a:srgbClr val="C00000"/>
                </a:solidFill>
              </a:rPr>
              <a:t>위원</a:t>
            </a:r>
            <a:endParaRPr lang="en-US" altLang="ko-KR" sz="2000" b="1" dirty="0" smtClean="0">
              <a:solidFill>
                <a:srgbClr val="C00000"/>
              </a:solidFill>
            </a:endParaRPr>
          </a:p>
          <a:p>
            <a:pPr marL="0" indent="0">
              <a:buNone/>
            </a:pPr>
            <a:endParaRPr lang="en-US" altLang="ko-KR" sz="2000" b="1" dirty="0" smtClean="0">
              <a:solidFill>
                <a:srgbClr val="C00000"/>
              </a:solidFill>
            </a:endParaRPr>
          </a:p>
          <a:p>
            <a:r>
              <a:rPr lang="ko-KR" altLang="en-US" sz="2000" b="1" dirty="0" smtClean="0"/>
              <a:t>최선실무 표준위원회</a:t>
            </a:r>
            <a:r>
              <a:rPr lang="en-US" altLang="ko-KR" sz="2000" b="1" dirty="0" smtClean="0"/>
              <a:t>, </a:t>
            </a:r>
            <a:r>
              <a:rPr lang="ko-KR" altLang="en-US" sz="2000" b="1" dirty="0" smtClean="0"/>
              <a:t>콤마 편집위원회</a:t>
            </a:r>
            <a:r>
              <a:rPr lang="en-US" altLang="ko-KR" sz="2000" b="1" dirty="0" smtClean="0"/>
              <a:t>, </a:t>
            </a:r>
            <a:r>
              <a:rPr lang="en-US" altLang="ko-KR" sz="2000" b="1" dirty="0" smtClean="0"/>
              <a:t> ICA</a:t>
            </a:r>
            <a:r>
              <a:rPr lang="ko-KR" altLang="en-US" sz="2000" b="1" dirty="0" smtClean="0"/>
              <a:t>인권작업단</a:t>
            </a:r>
            <a:r>
              <a:rPr lang="en-US" altLang="ko-KR" sz="2000" b="1" dirty="0" smtClean="0"/>
              <a:t>, </a:t>
            </a:r>
            <a:r>
              <a:rPr lang="ko-KR" altLang="en-US" sz="2000" b="1" dirty="0" smtClean="0"/>
              <a:t>사진시청각작업단</a:t>
            </a:r>
            <a:r>
              <a:rPr lang="en-US" altLang="ko-KR" sz="2000" b="1" dirty="0" smtClean="0"/>
              <a:t>, </a:t>
            </a:r>
            <a:r>
              <a:rPr lang="ko-KR" altLang="en-US" sz="2000" b="1" dirty="0" smtClean="0"/>
              <a:t>지적재산권 작업단</a:t>
            </a:r>
            <a:endParaRPr lang="en-US" altLang="ko-KR" sz="2000" dirty="0" smtClean="0"/>
          </a:p>
        </p:txBody>
      </p:sp>
    </p:spTree>
    <p:extLst>
      <p:ext uri="{BB962C8B-B14F-4D97-AF65-F5344CB8AC3E}">
        <p14:creationId xmlns:p14="http://schemas.microsoft.com/office/powerpoint/2010/main" val="265598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225" y="248064"/>
            <a:ext cx="5669087" cy="642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72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2012 ICA </a:t>
            </a:r>
            <a:r>
              <a:rPr lang="ko-KR" altLang="en-US" dirty="0" smtClean="0"/>
              <a:t>총회 주요 내용</a:t>
            </a:r>
            <a:endParaRPr lang="ko-KR" altLang="en-US" dirty="0"/>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US" altLang="ko-KR" dirty="0" smtClean="0"/>
              <a:t>ICA</a:t>
            </a:r>
            <a:r>
              <a:rPr lang="ko-KR" altLang="en-US" dirty="0" smtClean="0"/>
              <a:t>의 조직운영발전에 관한 활동</a:t>
            </a:r>
            <a:r>
              <a:rPr lang="en-US" altLang="ko-KR" dirty="0" smtClean="0"/>
              <a:t>: 2012 </a:t>
            </a:r>
            <a:r>
              <a:rPr lang="ko-KR" altLang="en-US" dirty="0" smtClean="0"/>
              <a:t>총회</a:t>
            </a:r>
            <a:endParaRPr lang="en-US" altLang="ko-KR" dirty="0" smtClean="0"/>
          </a:p>
          <a:p>
            <a:pPr marL="514350" indent="-514350">
              <a:buAutoNum type="arabicPeriod"/>
            </a:pPr>
            <a:endParaRPr lang="en-US" altLang="ko-KR" dirty="0" smtClean="0"/>
          </a:p>
          <a:p>
            <a:r>
              <a:rPr lang="ko-KR" altLang="en-US" sz="2800" dirty="0" smtClean="0"/>
              <a:t>규약 개정</a:t>
            </a:r>
            <a:r>
              <a:rPr lang="en-US" altLang="ko-KR" sz="2800" dirty="0" smtClean="0"/>
              <a:t>: C </a:t>
            </a:r>
            <a:r>
              <a:rPr lang="ko-KR" altLang="en-US" sz="2800" dirty="0" smtClean="0"/>
              <a:t>범주 회원 투표권 부여</a:t>
            </a:r>
            <a:endParaRPr lang="en-US" altLang="ko-KR" sz="2800" dirty="0" smtClean="0"/>
          </a:p>
          <a:p>
            <a:r>
              <a:rPr lang="en-US" altLang="ko-KR" sz="2800" dirty="0" smtClean="0"/>
              <a:t>MCOM </a:t>
            </a:r>
            <a:r>
              <a:rPr lang="ko-KR" altLang="en-US" sz="2800" dirty="0" smtClean="0"/>
              <a:t>폐지</a:t>
            </a:r>
            <a:r>
              <a:rPr lang="en-US" altLang="ko-KR" sz="2800" dirty="0" smtClean="0"/>
              <a:t>, EB PCOM(2008) </a:t>
            </a:r>
            <a:r>
              <a:rPr lang="ko-KR" altLang="en-US" sz="2800" dirty="0" smtClean="0"/>
              <a:t>기능 강화</a:t>
            </a:r>
            <a:r>
              <a:rPr lang="en-US" altLang="ko-KR" sz="2800" dirty="0" smtClean="0"/>
              <a:t>, </a:t>
            </a:r>
            <a:r>
              <a:rPr lang="ko-KR" altLang="en-US" sz="2800" dirty="0" smtClean="0"/>
              <a:t>감사위원회 강화 </a:t>
            </a:r>
            <a:endParaRPr lang="en-US" altLang="ko-KR" sz="2800" dirty="0" smtClean="0"/>
          </a:p>
          <a:p>
            <a:r>
              <a:rPr lang="en-US" altLang="ko-KR" sz="2800" dirty="0" smtClean="0"/>
              <a:t>AGM</a:t>
            </a:r>
            <a:r>
              <a:rPr lang="ko-KR" altLang="en-US" sz="2800" dirty="0" smtClean="0"/>
              <a:t>에서 </a:t>
            </a:r>
            <a:r>
              <a:rPr lang="en-US" altLang="ko-KR" sz="2800" dirty="0" smtClean="0"/>
              <a:t>D</a:t>
            </a:r>
            <a:r>
              <a:rPr lang="ko-KR" altLang="en-US" sz="2800" dirty="0" smtClean="0"/>
              <a:t>범주 회원 발언권 부여 </a:t>
            </a:r>
            <a:endParaRPr lang="en-US" altLang="ko-KR" sz="2800" dirty="0" smtClean="0"/>
          </a:p>
          <a:p>
            <a:r>
              <a:rPr lang="en-US" altLang="ko-KR" sz="2800" dirty="0" smtClean="0"/>
              <a:t>‘ICA </a:t>
            </a:r>
            <a:r>
              <a:rPr lang="ko-KR" altLang="en-US" sz="2800" dirty="0" smtClean="0"/>
              <a:t>접근 원칙</a:t>
            </a:r>
            <a:r>
              <a:rPr lang="en-US" altLang="ko-KR" sz="2800" dirty="0" smtClean="0"/>
              <a:t>’  </a:t>
            </a:r>
            <a:r>
              <a:rPr lang="ko-KR" altLang="en-US" sz="2800" dirty="0" smtClean="0"/>
              <a:t>승인 </a:t>
            </a:r>
            <a:endParaRPr lang="en-US" altLang="ko-KR" sz="2800" dirty="0" smtClean="0"/>
          </a:p>
          <a:p>
            <a:r>
              <a:rPr lang="en-US" altLang="ko-KR" sz="2800" dirty="0" smtClean="0"/>
              <a:t>ICA </a:t>
            </a:r>
            <a:r>
              <a:rPr lang="ko-KR" altLang="en-US" sz="2800" dirty="0" smtClean="0"/>
              <a:t>사무국활동</a:t>
            </a:r>
            <a:r>
              <a:rPr lang="en-US" altLang="ko-KR" sz="2800" dirty="0" smtClean="0"/>
              <a:t>, </a:t>
            </a:r>
            <a:r>
              <a:rPr lang="ko-KR" altLang="en-US" sz="2800" dirty="0" smtClean="0"/>
              <a:t>교육프로그램</a:t>
            </a:r>
            <a:r>
              <a:rPr lang="en-US" altLang="ko-KR" sz="2800" dirty="0" smtClean="0"/>
              <a:t>, </a:t>
            </a:r>
            <a:r>
              <a:rPr lang="ko-KR" altLang="en-US" sz="2800" dirty="0" smtClean="0"/>
              <a:t>번역출간정책</a:t>
            </a:r>
            <a:r>
              <a:rPr lang="en-US" altLang="ko-KR" sz="2800" dirty="0" smtClean="0"/>
              <a:t>,</a:t>
            </a:r>
            <a:r>
              <a:rPr lang="ko-KR" altLang="en-US" sz="2800" dirty="0" smtClean="0"/>
              <a:t> 저작권 활동에 대한 세션형 보고</a:t>
            </a:r>
            <a:r>
              <a:rPr lang="en-US" altLang="ko-KR" sz="2800" dirty="0" smtClean="0"/>
              <a:t> </a:t>
            </a:r>
          </a:p>
          <a:p>
            <a:r>
              <a:rPr lang="en-US" altLang="ko-KR" sz="2800" dirty="0" smtClean="0"/>
              <a:t>‘</a:t>
            </a:r>
            <a:r>
              <a:rPr lang="ko-KR" altLang="en-US" sz="2800" dirty="0" smtClean="0"/>
              <a:t>개방정부 파트너십</a:t>
            </a:r>
            <a:r>
              <a:rPr lang="en-US" altLang="ko-KR" sz="2800" dirty="0" smtClean="0"/>
              <a:t>’</a:t>
            </a:r>
            <a:r>
              <a:rPr lang="ko-KR" altLang="en-US" sz="2800" dirty="0" smtClean="0"/>
              <a:t>에 국가기록관 참여 촉구</a:t>
            </a:r>
            <a:endParaRPr lang="en-US" altLang="ko-KR" sz="2800" dirty="0" smtClean="0"/>
          </a:p>
          <a:p>
            <a:r>
              <a:rPr lang="en-US" altLang="ko-KR" sz="2800" dirty="0" smtClean="0"/>
              <a:t>ICA </a:t>
            </a:r>
            <a:r>
              <a:rPr lang="ko-KR" altLang="en-US" sz="2800" dirty="0" smtClean="0"/>
              <a:t>웹사이트 개선</a:t>
            </a:r>
            <a:r>
              <a:rPr lang="en-US" altLang="ko-KR" sz="2800" dirty="0" smtClean="0"/>
              <a:t>: 12</a:t>
            </a:r>
            <a:r>
              <a:rPr lang="ko-KR" altLang="en-US" sz="2800" dirty="0" smtClean="0"/>
              <a:t>만명이 </a:t>
            </a:r>
            <a:r>
              <a:rPr lang="en-US" altLang="ko-KR" sz="2800" dirty="0" smtClean="0"/>
              <a:t>20</a:t>
            </a:r>
            <a:r>
              <a:rPr lang="ko-KR" altLang="en-US" sz="2800" dirty="0" smtClean="0"/>
              <a:t>만번 방문</a:t>
            </a:r>
            <a:endParaRPr lang="en-US" altLang="ko-KR" sz="2800" dirty="0" smtClean="0"/>
          </a:p>
          <a:p>
            <a:r>
              <a:rPr lang="en-US" altLang="ko-KR" sz="2800" dirty="0" smtClean="0"/>
              <a:t>ICA </a:t>
            </a:r>
            <a:r>
              <a:rPr lang="ko-KR" altLang="en-US" sz="2800" dirty="0" smtClean="0"/>
              <a:t>소셜 미디어 구축</a:t>
            </a:r>
            <a:r>
              <a:rPr lang="en-US" altLang="ko-KR" sz="2800" dirty="0" smtClean="0"/>
              <a:t>(</a:t>
            </a:r>
            <a:r>
              <a:rPr lang="ko-KR" altLang="en-US" sz="2800" dirty="0" smtClean="0"/>
              <a:t>트윗</a:t>
            </a:r>
            <a:r>
              <a:rPr lang="en-US" altLang="ko-KR" sz="2800" dirty="0" smtClean="0"/>
              <a:t>) (OKE </a:t>
            </a:r>
            <a:r>
              <a:rPr lang="ko-KR" altLang="en-US" sz="2800" dirty="0" smtClean="0"/>
              <a:t>개방지식교환</a:t>
            </a:r>
            <a:r>
              <a:rPr lang="en-US" altLang="ko-KR" sz="2800" dirty="0" smtClean="0"/>
              <a:t>: 194</a:t>
            </a:r>
            <a:r>
              <a:rPr lang="ko-KR" altLang="en-US" sz="2800" dirty="0" smtClean="0"/>
              <a:t>명</a:t>
            </a:r>
            <a:r>
              <a:rPr lang="en-US" altLang="ko-KR" sz="2800" dirty="0" smtClean="0"/>
              <a:t>, 7</a:t>
            </a:r>
            <a:r>
              <a:rPr lang="ko-KR" altLang="en-US" sz="2800" dirty="0" smtClean="0"/>
              <a:t>그룹</a:t>
            </a:r>
            <a:r>
              <a:rPr lang="en-US" altLang="ko-KR" sz="2800" dirty="0" smtClean="0"/>
              <a:t>) </a:t>
            </a:r>
          </a:p>
          <a:p>
            <a:r>
              <a:rPr lang="ko-KR" altLang="en-US" sz="2800" dirty="0" smtClean="0"/>
              <a:t>콤마</a:t>
            </a:r>
            <a:r>
              <a:rPr lang="en-US" altLang="ko-KR" sz="2800" dirty="0" smtClean="0"/>
              <a:t>Comma: </a:t>
            </a:r>
            <a:r>
              <a:rPr lang="ko-KR" altLang="en-US" sz="2800" dirty="0" smtClean="0"/>
              <a:t>교육이슈</a:t>
            </a:r>
            <a:r>
              <a:rPr lang="en-US" altLang="ko-KR" sz="2800" dirty="0" smtClean="0"/>
              <a:t>, </a:t>
            </a:r>
            <a:r>
              <a:rPr lang="ko-KR" altLang="en-US" sz="2800" dirty="0" smtClean="0"/>
              <a:t>중남미 기록이슈</a:t>
            </a:r>
            <a:r>
              <a:rPr lang="en-US" altLang="ko-KR" sz="2800" dirty="0" smtClean="0"/>
              <a:t>, PABRICA</a:t>
            </a:r>
            <a:r>
              <a:rPr lang="ko-KR" altLang="en-US" sz="2800" dirty="0"/>
              <a:t> </a:t>
            </a:r>
            <a:r>
              <a:rPr lang="ko-KR" altLang="en-US" sz="2800" dirty="0" smtClean="0"/>
              <a:t>툴킷 소개</a:t>
            </a:r>
            <a:endParaRPr lang="en-US" altLang="ko-KR" sz="2800" dirty="0" smtClean="0"/>
          </a:p>
          <a:p>
            <a:endParaRPr lang="en-US" altLang="ko-KR" sz="2800" dirty="0" smtClean="0"/>
          </a:p>
          <a:p>
            <a:endParaRPr lang="ko-KR" altLang="en-US" sz="2800" dirty="0"/>
          </a:p>
        </p:txBody>
      </p:sp>
    </p:spTree>
    <p:extLst>
      <p:ext uri="{BB962C8B-B14F-4D97-AF65-F5344CB8AC3E}">
        <p14:creationId xmlns:p14="http://schemas.microsoft.com/office/powerpoint/2010/main" val="3527086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3073</Words>
  <Application>Microsoft Office PowerPoint</Application>
  <PresentationFormat>On-screen Show (4:3)</PresentationFormat>
  <Paragraphs>438</Paragraphs>
  <Slides>35</Slides>
  <Notes>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2012 ICA총회 보고 - 변화하는 환경속의 전문직의 변화- </vt:lpstr>
      <vt:lpstr>2012 ICA총회 보고 - 변화하는 환경속의 전문직의 변화 -</vt:lpstr>
      <vt:lpstr>2012 ICA 총회 주요 내용</vt:lpstr>
      <vt:lpstr>2012 ICA 총회 주요 내용</vt:lpstr>
      <vt:lpstr>PowerPoint Presentation</vt:lpstr>
      <vt:lpstr>2012 ICA 총회 주요 내용</vt:lpstr>
      <vt:lpstr>ICA 조직</vt:lpstr>
      <vt:lpstr>PowerPoint Presentation</vt:lpstr>
      <vt:lpstr>2012 ICA 총회 주요 내용</vt:lpstr>
      <vt:lpstr>2012 ICA 총회 주요 내용</vt:lpstr>
      <vt:lpstr>2012 ICA 총회 주요 내용</vt:lpstr>
      <vt:lpstr>ICA에서의 전문가협회 활동</vt:lpstr>
      <vt:lpstr>ICA/SPA의 사업 목적 </vt:lpstr>
      <vt:lpstr>ICA/SPA의 전략 목적  </vt:lpstr>
      <vt:lpstr>ICA/SPA의 주요 사업: 산출물 </vt:lpstr>
      <vt:lpstr>ICA/SPA의 주요 사업: 산출물 </vt:lpstr>
      <vt:lpstr>ICA/SPA 활동촉진위원회 </vt:lpstr>
      <vt:lpstr>주요 국가 전문가협회</vt:lpstr>
      <vt:lpstr>기록관리자 전문역량 개발과 전문역량 기준</vt:lpstr>
      <vt:lpstr>3. 공공기록관리부문의 최신 외국 동향  </vt:lpstr>
      <vt:lpstr>열린 정부와 정보자유의 확대</vt:lpstr>
      <vt:lpstr>PowerPoint Presentation</vt:lpstr>
      <vt:lpstr>PowerPoint Presentation</vt:lpstr>
      <vt:lpstr>PowerPoint Presentation</vt:lpstr>
      <vt:lpstr>PowerPoint Presentation</vt:lpstr>
      <vt:lpstr>PowerPoint Presentation</vt:lpstr>
      <vt:lpstr>정부기관 ERM, 디지털기록 보존에 역량 집중 </vt:lpstr>
      <vt:lpstr>UK TNA</vt:lpstr>
      <vt:lpstr>UK TNA</vt:lpstr>
      <vt:lpstr>캐나다 RK Directive</vt:lpstr>
      <vt:lpstr>캐나다 TDR</vt:lpstr>
      <vt:lpstr>참여 아카이브즈• 위키 리소스•시민아키비스트</vt:lpstr>
      <vt:lpstr>참여 아카이브즈• 위키 리소스•시민아키비스트</vt:lpstr>
      <vt:lpstr>기록전문가협회의 발전 방향 </vt:lpstr>
      <vt:lpstr>기록전문가협회의 발전 방법론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ICA총회 보고 - 변화화는</dc:title>
  <dc:creator>Sangmin Lee</dc:creator>
  <cp:lastModifiedBy>Sangmin Lee</cp:lastModifiedBy>
  <cp:revision>23</cp:revision>
  <dcterms:created xsi:type="dcterms:W3CDTF">2012-11-02T23:27:55Z</dcterms:created>
  <dcterms:modified xsi:type="dcterms:W3CDTF">2012-11-03T03:23:45Z</dcterms:modified>
</cp:coreProperties>
</file>